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4" r:id="rId4"/>
  </p:sldMasterIdLst>
  <p:notesMasterIdLst>
    <p:notesMasterId r:id="rId21"/>
  </p:notesMasterIdLst>
  <p:handoutMasterIdLst>
    <p:handoutMasterId r:id="rId22"/>
  </p:handoutMasterIdLst>
  <p:sldIdLst>
    <p:sldId id="262" r:id="rId5"/>
    <p:sldId id="268" r:id="rId6"/>
    <p:sldId id="270" r:id="rId7"/>
    <p:sldId id="272" r:id="rId8"/>
    <p:sldId id="271" r:id="rId9"/>
    <p:sldId id="286" r:id="rId10"/>
    <p:sldId id="285" r:id="rId11"/>
    <p:sldId id="282" r:id="rId12"/>
    <p:sldId id="287" r:id="rId13"/>
    <p:sldId id="275" r:id="rId14"/>
    <p:sldId id="273" r:id="rId15"/>
    <p:sldId id="281" r:id="rId16"/>
    <p:sldId id="283" r:id="rId17"/>
    <p:sldId id="288" r:id="rId18"/>
    <p:sldId id="274"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37DB31E-CE97-42A4-B515-A25512B54A1E}">
          <p14:sldIdLst>
            <p14:sldId id="262"/>
            <p14:sldId id="268"/>
            <p14:sldId id="270"/>
            <p14:sldId id="272"/>
            <p14:sldId id="271"/>
            <p14:sldId id="286"/>
            <p14:sldId id="285"/>
            <p14:sldId id="282"/>
            <p14:sldId id="287"/>
            <p14:sldId id="275"/>
            <p14:sldId id="273"/>
            <p14:sldId id="281"/>
            <p14:sldId id="283"/>
            <p14:sldId id="288"/>
            <p14:sldId id="274"/>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hil Waradkar" initials="SW" lastIdx="1" clrIdx="0">
    <p:extLst>
      <p:ext uri="{19B8F6BF-5375-455C-9EA6-DF929625EA0E}">
        <p15:presenceInfo xmlns:p15="http://schemas.microsoft.com/office/powerpoint/2012/main" userId="f0860d61a9a787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010"/>
    <a:srgbClr val="FFFF66"/>
    <a:srgbClr val="7B4D3B"/>
    <a:srgbClr val="B01513"/>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94687"/>
  </p:normalViewPr>
  <p:slideViewPr>
    <p:cSldViewPr snapToGrid="0" snapToObjects="1">
      <p:cViewPr varScale="1">
        <p:scale>
          <a:sx n="81" d="100"/>
          <a:sy n="81" d="100"/>
        </p:scale>
        <p:origin x="677" y="53"/>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4/28/2023</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4/28/2023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3873138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514170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665439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101417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2564936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06997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279075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427436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536330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6152748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815061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558176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01449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1706459"/>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524377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897226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4/28/2023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177789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p:transition spd="slow">
    <p:push dir="u"/>
  </p:transition>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alphaModFix amt="25000"/>
            <a:duotone>
              <a:prstClr val="black"/>
              <a:schemeClr val="bg1">
                <a:tint val="45000"/>
                <a:satMod val="400000"/>
              </a:schemeClr>
            </a:duotone>
            <a:extLst>
              <a:ext uri="{BEBA8EAE-BF5A-486C-A8C5-ECC9F3942E4B}">
                <a14:imgProps xmlns:a14="http://schemas.microsoft.com/office/drawing/2010/main">
                  <a14:imgLayer r:embed="rId5">
                    <a14:imgEffect>
                      <a14:brightnessContrast bright="-51000"/>
                    </a14:imgEffect>
                  </a14:imgLayer>
                </a14:imgProps>
              </a:ext>
              <a:ext uri="{28A0092B-C50C-407E-A947-70E740481C1C}">
                <a14:useLocalDpi xmlns:a14="http://schemas.microsoft.com/office/drawing/2010/main"/>
              </a:ext>
            </a:extLst>
          </a:blip>
          <a:srcRect/>
          <a:stretch/>
        </p:blipFill>
        <p:spPr>
          <a:xfrm>
            <a:off x="0" y="10"/>
            <a:ext cx="12191980"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Lst>
            <a:lin ang="5400000" scaled="1"/>
          </a:gradFill>
          <a:effectLst>
            <a:outerShdw blurRad="571500" dist="50800" dir="8700000" sx="200000" sy="200000" algn="ctr" rotWithShape="0">
              <a:srgbClr val="000000">
                <a:alpha val="5000"/>
              </a:srgbClr>
            </a:outerShdw>
          </a:effectLst>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2523999" y="206653"/>
            <a:ext cx="7143979" cy="1779477"/>
          </a:xfrm>
        </p:spPr>
        <p:txBody>
          <a:bodyPr anchor="ctr">
            <a:noAutofit/>
          </a:bodyPr>
          <a:lstStyle/>
          <a:p>
            <a:pPr algn="ctr"/>
            <a:r>
              <a:rPr lang="en-IN" b="1" dirty="0">
                <a:solidFill>
                  <a:srgbClr val="A53010"/>
                </a:solidFill>
              </a:rPr>
              <a:t>SimpliAdmission</a:t>
            </a:r>
          </a:p>
        </p:txBody>
      </p:sp>
      <p:sp>
        <p:nvSpPr>
          <p:cNvPr id="3" name="TextBox 2">
            <a:extLst>
              <a:ext uri="{FF2B5EF4-FFF2-40B4-BE49-F238E27FC236}">
                <a16:creationId xmlns:a16="http://schemas.microsoft.com/office/drawing/2014/main" id="{ACF540C6-FE3C-6FC0-1F79-004E594D8410}"/>
              </a:ext>
            </a:extLst>
          </p:cNvPr>
          <p:cNvSpPr txBox="1"/>
          <p:nvPr/>
        </p:nvSpPr>
        <p:spPr>
          <a:xfrm>
            <a:off x="3968318" y="1476106"/>
            <a:ext cx="5443585" cy="461665"/>
          </a:xfrm>
          <a:prstGeom prst="rect">
            <a:avLst/>
          </a:prstGeom>
          <a:noFill/>
        </p:spPr>
        <p:txBody>
          <a:bodyPr wrap="square" rtlCol="0">
            <a:spAutoFit/>
          </a:bodyPr>
          <a:lstStyle/>
          <a:p>
            <a:r>
              <a:rPr lang="en-IN" sz="2400" b="1" i="0" dirty="0">
                <a:solidFill>
                  <a:srgbClr val="A53010"/>
                </a:solidFill>
                <a:effectLst/>
                <a:latin typeface="Roboto" panose="02000000000000000000" pitchFamily="2" charset="0"/>
              </a:rPr>
              <a:t>College admissions made easy!</a:t>
            </a:r>
            <a:endParaRPr lang="en-IN" sz="2400" b="1" dirty="0">
              <a:solidFill>
                <a:srgbClr val="A53010"/>
              </a:solidFill>
            </a:endParaRPr>
          </a:p>
        </p:txBody>
      </p:sp>
      <p:sp>
        <p:nvSpPr>
          <p:cNvPr id="4" name="TextBox 3">
            <a:extLst>
              <a:ext uri="{FF2B5EF4-FFF2-40B4-BE49-F238E27FC236}">
                <a16:creationId xmlns:a16="http://schemas.microsoft.com/office/drawing/2014/main" id="{8E849987-8C9D-F625-8219-5CDAD6EC0819}"/>
              </a:ext>
            </a:extLst>
          </p:cNvPr>
          <p:cNvSpPr txBox="1"/>
          <p:nvPr/>
        </p:nvSpPr>
        <p:spPr>
          <a:xfrm flipH="1">
            <a:off x="3968318" y="2690331"/>
            <a:ext cx="4199135" cy="1477328"/>
          </a:xfrm>
          <a:prstGeom prst="rect">
            <a:avLst/>
          </a:prstGeom>
          <a:noFill/>
        </p:spPr>
        <p:txBody>
          <a:bodyPr wrap="square" rtlCol="0">
            <a:spAutoFit/>
          </a:bodyPr>
          <a:lstStyle/>
          <a:p>
            <a:r>
              <a:rPr lang="en-IN" b="1" dirty="0"/>
              <a:t>Group Members :-</a:t>
            </a:r>
          </a:p>
          <a:p>
            <a:pPr marL="342900" indent="-342900">
              <a:buAutoNum type="arabicParenR"/>
            </a:pPr>
            <a:r>
              <a:rPr lang="en-IN" b="1" dirty="0"/>
              <a:t>Neha Naik - 01</a:t>
            </a:r>
          </a:p>
          <a:p>
            <a:pPr marL="342900" indent="-342900">
              <a:buAutoNum type="arabicParenR"/>
            </a:pPr>
            <a:r>
              <a:rPr lang="en-US" b="1" dirty="0"/>
              <a:t>Prathmesh </a:t>
            </a:r>
            <a:r>
              <a:rPr lang="en-US" b="1" dirty="0" err="1"/>
              <a:t>Parab</a:t>
            </a:r>
            <a:r>
              <a:rPr lang="en-US" b="1" dirty="0"/>
              <a:t> - 11</a:t>
            </a:r>
            <a:endParaRPr lang="en-IN" b="1" dirty="0"/>
          </a:p>
          <a:p>
            <a:pPr marL="342900" indent="-342900">
              <a:buAutoNum type="arabicParenR"/>
            </a:pPr>
            <a:r>
              <a:rPr lang="en-US" b="1" dirty="0" err="1"/>
              <a:t>Priyanshu</a:t>
            </a:r>
            <a:r>
              <a:rPr lang="en-US" b="1" dirty="0"/>
              <a:t> Singh - 49</a:t>
            </a:r>
          </a:p>
          <a:p>
            <a:pPr marL="342900" indent="-342900">
              <a:buAutoNum type="arabicParenR"/>
            </a:pPr>
            <a:r>
              <a:rPr lang="en-US" b="1" dirty="0">
                <a:cs typeface="Times New Roman" panose="02020603050405020304" pitchFamily="18" charset="0"/>
              </a:rPr>
              <a:t>Sahil Waradkar - 68</a:t>
            </a:r>
            <a:endParaRPr lang="en-IN" b="1" dirty="0">
              <a:cs typeface="Times New Roman" panose="02020603050405020304" pitchFamily="18" charset="0"/>
            </a:endParaRPr>
          </a:p>
        </p:txBody>
      </p:sp>
      <p:sp>
        <p:nvSpPr>
          <p:cNvPr id="5" name="TextBox 4">
            <a:extLst>
              <a:ext uri="{FF2B5EF4-FFF2-40B4-BE49-F238E27FC236}">
                <a16:creationId xmlns:a16="http://schemas.microsoft.com/office/drawing/2014/main" id="{167097B7-E845-F930-F946-6E902BBA2EC0}"/>
              </a:ext>
            </a:extLst>
          </p:cNvPr>
          <p:cNvSpPr txBox="1"/>
          <p:nvPr/>
        </p:nvSpPr>
        <p:spPr>
          <a:xfrm>
            <a:off x="5153485" y="2121639"/>
            <a:ext cx="3315689" cy="769441"/>
          </a:xfrm>
          <a:prstGeom prst="rect">
            <a:avLst/>
          </a:prstGeom>
          <a:noFill/>
        </p:spPr>
        <p:txBody>
          <a:bodyPr wrap="square" rtlCol="0">
            <a:spAutoFit/>
          </a:bodyPr>
          <a:lstStyle/>
          <a:p>
            <a:r>
              <a:rPr lang="en-IN" sz="2000" b="1" dirty="0">
                <a:latin typeface="New Rom"/>
              </a:rPr>
              <a:t>Group No. 39</a:t>
            </a:r>
          </a:p>
          <a:p>
            <a:endParaRPr lang="en-IN" sz="2400" b="1" dirty="0"/>
          </a:p>
        </p:txBody>
      </p:sp>
      <p:sp>
        <p:nvSpPr>
          <p:cNvPr id="6" name="TextBox 5">
            <a:extLst>
              <a:ext uri="{FF2B5EF4-FFF2-40B4-BE49-F238E27FC236}">
                <a16:creationId xmlns:a16="http://schemas.microsoft.com/office/drawing/2014/main" id="{8D9653B9-7E30-E6AE-312D-32BFBB6B10B2}"/>
              </a:ext>
            </a:extLst>
          </p:cNvPr>
          <p:cNvSpPr txBox="1"/>
          <p:nvPr/>
        </p:nvSpPr>
        <p:spPr>
          <a:xfrm>
            <a:off x="3019877" y="4496723"/>
            <a:ext cx="6152221" cy="369332"/>
          </a:xfrm>
          <a:prstGeom prst="rect">
            <a:avLst/>
          </a:prstGeom>
          <a:noFill/>
        </p:spPr>
        <p:txBody>
          <a:bodyPr wrap="square" rtlCol="0">
            <a:spAutoFit/>
          </a:bodyPr>
          <a:lstStyle/>
          <a:p>
            <a:pPr algn="ctr"/>
            <a:r>
              <a:rPr lang="en-IN" b="1" dirty="0"/>
              <a:t>Project Guide: Ranjita Asati</a:t>
            </a:r>
            <a:r>
              <a:rPr lang="en-IN" b="1" dirty="0">
                <a:solidFill>
                  <a:srgbClr val="FFFF00"/>
                </a:solidFill>
              </a:rPr>
              <a:t> </a:t>
            </a:r>
          </a:p>
        </p:txBody>
      </p:sp>
      <p:pic>
        <p:nvPicPr>
          <p:cNvPr id="9" name="Google Shape;627;p1" descr="https://lh5.googleusercontent.com/VQc8r-7Kn49X1uI5sQ0WBUL-dH4Jq9Qj1DfoUxO2DWEVyNEcAuxZfoPSYndVDZ_yEFXAJHXMlckmNs2g5_7trsdxZ7Hf9-2YYvBY_mceyZ-3EoKT4coOu6i9Z1JXQzJNIEXxipk">
            <a:extLst>
              <a:ext uri="{FF2B5EF4-FFF2-40B4-BE49-F238E27FC236}">
                <a16:creationId xmlns:a16="http://schemas.microsoft.com/office/drawing/2014/main" id="{54C18F22-A97F-FBAC-00FF-9E0B989EA2F6}"/>
              </a:ext>
            </a:extLst>
          </p:cNvPr>
          <p:cNvPicPr preferRelativeResize="0"/>
          <p:nvPr/>
        </p:nvPicPr>
        <p:blipFill rotWithShape="1">
          <a:blip r:embed="rId6">
            <a:alphaModFix/>
          </a:blip>
          <a:srcRect/>
          <a:stretch/>
        </p:blipFill>
        <p:spPr>
          <a:xfrm>
            <a:off x="161631" y="149241"/>
            <a:ext cx="1076325" cy="1076326"/>
          </a:xfrm>
          <a:prstGeom prst="rect">
            <a:avLst/>
          </a:prstGeom>
          <a:noFill/>
          <a:ln>
            <a:noFill/>
          </a:ln>
        </p:spPr>
      </p:pic>
    </p:spTree>
    <p:extLst>
      <p:ext uri="{BB962C8B-B14F-4D97-AF65-F5344CB8AC3E}">
        <p14:creationId xmlns:p14="http://schemas.microsoft.com/office/powerpoint/2010/main" val="81410191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BB055-405A-FF61-C914-513C33635BB9}"/>
              </a:ext>
            </a:extLst>
          </p:cNvPr>
          <p:cNvSpPr>
            <a:spLocks noGrp="1"/>
          </p:cNvSpPr>
          <p:nvPr>
            <p:ph type="title"/>
          </p:nvPr>
        </p:nvSpPr>
        <p:spPr>
          <a:xfrm>
            <a:off x="1141413" y="552639"/>
            <a:ext cx="9905998" cy="831714"/>
          </a:xfrm>
        </p:spPr>
        <p:txBody>
          <a:bodyPr>
            <a:normAutofit/>
          </a:bodyPr>
          <a:lstStyle/>
          <a:p>
            <a:pPr algn="ctr"/>
            <a:r>
              <a:rPr lang="en-IN" sz="4000" b="1" dirty="0">
                <a:solidFill>
                  <a:srgbClr val="C00000"/>
                </a:solidFill>
              </a:rPr>
              <a:t>Feasibility</a:t>
            </a:r>
          </a:p>
        </p:txBody>
      </p:sp>
      <p:sp>
        <p:nvSpPr>
          <p:cNvPr id="3" name="Content Placeholder 2">
            <a:extLst>
              <a:ext uri="{FF2B5EF4-FFF2-40B4-BE49-F238E27FC236}">
                <a16:creationId xmlns:a16="http://schemas.microsoft.com/office/drawing/2014/main" id="{98BCF193-8AC0-8AAD-8B0F-777D365FA1F0}"/>
              </a:ext>
            </a:extLst>
          </p:cNvPr>
          <p:cNvSpPr>
            <a:spLocks noGrp="1"/>
          </p:cNvSpPr>
          <p:nvPr>
            <p:ph idx="1"/>
          </p:nvPr>
        </p:nvSpPr>
        <p:spPr>
          <a:xfrm>
            <a:off x="1207401" y="1384353"/>
            <a:ext cx="9905998" cy="5097344"/>
          </a:xfrm>
        </p:spPr>
        <p:txBody>
          <a:bodyPr>
            <a:noAutofit/>
          </a:bodyPr>
          <a:lstStyle/>
          <a:p>
            <a:pPr algn="just"/>
            <a:r>
              <a:rPr lang="en-US" sz="2600" dirty="0"/>
              <a:t>Our Android app is highly feasible and accessible to a broad user base.</a:t>
            </a:r>
          </a:p>
          <a:p>
            <a:pPr algn="just"/>
            <a:r>
              <a:rPr lang="en-US" sz="2600" dirty="0"/>
              <a:t>The app can be easily accessed by anyone with an Android smartphone.</a:t>
            </a:r>
          </a:p>
          <a:p>
            <a:pPr algn="just"/>
            <a:r>
              <a:rPr lang="en-US" sz="2600" dirty="0"/>
              <a:t>The app is free to use, making it accessible to all users.</a:t>
            </a:r>
          </a:p>
          <a:p>
            <a:pPr algn="just"/>
            <a:r>
              <a:rPr lang="en-US" sz="2600" dirty="0"/>
              <a:t>The app has been designed to be user-friendly and easy to use and navigate.</a:t>
            </a:r>
          </a:p>
          <a:p>
            <a:pPr algn="just"/>
            <a:r>
              <a:rPr lang="en-US" sz="2600" dirty="0"/>
              <a:t>Technical considerations such as compatibility, security, and performance have been taken into account to ensure optimal user experience.</a:t>
            </a:r>
            <a:endParaRPr lang="en-IN" sz="2600" dirty="0"/>
          </a:p>
        </p:txBody>
      </p:sp>
    </p:spTree>
    <p:extLst>
      <p:ext uri="{BB962C8B-B14F-4D97-AF65-F5344CB8AC3E}">
        <p14:creationId xmlns:p14="http://schemas.microsoft.com/office/powerpoint/2010/main" val="2089918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FDA6-43B3-C801-D7E3-7A5E9E664358}"/>
              </a:ext>
            </a:extLst>
          </p:cNvPr>
          <p:cNvSpPr>
            <a:spLocks noGrp="1"/>
          </p:cNvSpPr>
          <p:nvPr>
            <p:ph type="title"/>
          </p:nvPr>
        </p:nvSpPr>
        <p:spPr>
          <a:xfrm>
            <a:off x="1143001" y="0"/>
            <a:ext cx="9905998" cy="936403"/>
          </a:xfrm>
        </p:spPr>
        <p:txBody>
          <a:bodyPr>
            <a:normAutofit/>
          </a:bodyPr>
          <a:lstStyle/>
          <a:p>
            <a:pPr algn="ctr"/>
            <a:r>
              <a:rPr lang="en-IN" sz="4000" b="1" dirty="0">
                <a:solidFill>
                  <a:srgbClr val="C00000"/>
                </a:solidFill>
              </a:rPr>
              <a:t>Review of literature</a:t>
            </a:r>
          </a:p>
        </p:txBody>
      </p:sp>
      <p:graphicFrame>
        <p:nvGraphicFramePr>
          <p:cNvPr id="4" name="Table 4">
            <a:extLst>
              <a:ext uri="{FF2B5EF4-FFF2-40B4-BE49-F238E27FC236}">
                <a16:creationId xmlns:a16="http://schemas.microsoft.com/office/drawing/2014/main" id="{E8C2BB11-F253-E41C-09F8-EC5EC6A8221B}"/>
              </a:ext>
            </a:extLst>
          </p:cNvPr>
          <p:cNvGraphicFramePr>
            <a:graphicFrameLocks noGrp="1"/>
          </p:cNvGraphicFramePr>
          <p:nvPr>
            <p:ph idx="1"/>
            <p:extLst>
              <p:ext uri="{D42A27DB-BD31-4B8C-83A1-F6EECF244321}">
                <p14:modId xmlns:p14="http://schemas.microsoft.com/office/powerpoint/2010/main" val="1435702490"/>
              </p:ext>
            </p:extLst>
          </p:nvPr>
        </p:nvGraphicFramePr>
        <p:xfrm>
          <a:off x="406958" y="716280"/>
          <a:ext cx="11378084" cy="5741408"/>
        </p:xfrm>
        <a:graphic>
          <a:graphicData uri="http://schemas.openxmlformats.org/drawingml/2006/table">
            <a:tbl>
              <a:tblPr firstRow="1" bandRow="1">
                <a:tableStyleId>{5C22544A-7EE6-4342-B048-85BDC9FD1C3A}</a:tableStyleId>
              </a:tblPr>
              <a:tblGrid>
                <a:gridCol w="549006">
                  <a:extLst>
                    <a:ext uri="{9D8B030D-6E8A-4147-A177-3AD203B41FA5}">
                      <a16:colId xmlns:a16="http://schemas.microsoft.com/office/drawing/2014/main" val="4211183193"/>
                    </a:ext>
                  </a:extLst>
                </a:gridCol>
                <a:gridCol w="1942879">
                  <a:extLst>
                    <a:ext uri="{9D8B030D-6E8A-4147-A177-3AD203B41FA5}">
                      <a16:colId xmlns:a16="http://schemas.microsoft.com/office/drawing/2014/main" val="2158061036"/>
                    </a:ext>
                  </a:extLst>
                </a:gridCol>
                <a:gridCol w="2023353">
                  <a:extLst>
                    <a:ext uri="{9D8B030D-6E8A-4147-A177-3AD203B41FA5}">
                      <a16:colId xmlns:a16="http://schemas.microsoft.com/office/drawing/2014/main" val="4171362113"/>
                    </a:ext>
                  </a:extLst>
                </a:gridCol>
                <a:gridCol w="6862846">
                  <a:extLst>
                    <a:ext uri="{9D8B030D-6E8A-4147-A177-3AD203B41FA5}">
                      <a16:colId xmlns:a16="http://schemas.microsoft.com/office/drawing/2014/main" val="226598540"/>
                    </a:ext>
                  </a:extLst>
                </a:gridCol>
              </a:tblGrid>
              <a:tr h="218196">
                <a:tc>
                  <a:txBody>
                    <a:bodyPr/>
                    <a:lstStyle/>
                    <a:p>
                      <a:pPr algn="ctr"/>
                      <a:r>
                        <a:rPr lang="en-IN" sz="1600" dirty="0">
                          <a:solidFill>
                            <a:schemeClr val="bg1"/>
                          </a:solidFill>
                        </a:rPr>
                        <a:t>SR.NO</a:t>
                      </a:r>
                    </a:p>
                  </a:txBody>
                  <a:tcPr/>
                </a:tc>
                <a:tc>
                  <a:txBody>
                    <a:bodyPr/>
                    <a:lstStyle/>
                    <a:p>
                      <a:pPr algn="ctr"/>
                      <a:r>
                        <a:rPr lang="en-IN" sz="1600" dirty="0">
                          <a:solidFill>
                            <a:schemeClr val="bg1"/>
                          </a:solidFill>
                        </a:rPr>
                        <a:t>TITLE</a:t>
                      </a:r>
                    </a:p>
                  </a:txBody>
                  <a:tcPr/>
                </a:tc>
                <a:tc>
                  <a:txBody>
                    <a:bodyPr/>
                    <a:lstStyle/>
                    <a:p>
                      <a:pPr algn="ctr"/>
                      <a:r>
                        <a:rPr lang="en-IN" sz="1600" dirty="0">
                          <a:solidFill>
                            <a:schemeClr val="bg1"/>
                          </a:solidFill>
                        </a:rPr>
                        <a:t>AUTHORS</a:t>
                      </a:r>
                    </a:p>
                  </a:txBody>
                  <a:tcPr/>
                </a:tc>
                <a:tc>
                  <a:txBody>
                    <a:bodyPr/>
                    <a:lstStyle/>
                    <a:p>
                      <a:pPr algn="ctr"/>
                      <a:r>
                        <a:rPr lang="en-IN" sz="1600" dirty="0">
                          <a:solidFill>
                            <a:schemeClr val="bg1"/>
                          </a:solidFill>
                        </a:rPr>
                        <a:t>DESCRIPTION</a:t>
                      </a:r>
                    </a:p>
                  </a:txBody>
                  <a:tcPr/>
                </a:tc>
                <a:extLst>
                  <a:ext uri="{0D108BD9-81ED-4DB2-BD59-A6C34878D82A}">
                    <a16:rowId xmlns:a16="http://schemas.microsoft.com/office/drawing/2014/main" val="1521095500"/>
                  </a:ext>
                </a:extLst>
              </a:tr>
              <a:tr h="1521372">
                <a:tc>
                  <a:txBody>
                    <a:bodyPr/>
                    <a:lstStyle/>
                    <a:p>
                      <a:r>
                        <a:rPr lang="en-IN" sz="1600" dirty="0">
                          <a:latin typeface="+mj-lt"/>
                        </a:rPr>
                        <a:t>1)</a:t>
                      </a:r>
                    </a:p>
                  </a:txBody>
                  <a:tcPr/>
                </a:tc>
                <a:tc>
                  <a:txBody>
                    <a:bodyPr/>
                    <a:lstStyle/>
                    <a:p>
                      <a:pPr algn="just"/>
                      <a:r>
                        <a:rPr lang="en-IN" sz="1600" b="0" dirty="0">
                          <a:latin typeface="+mj-lt"/>
                        </a:rPr>
                        <a:t>Real Time Database for Application</a:t>
                      </a:r>
                    </a:p>
                  </a:txBody>
                  <a:tcPr/>
                </a:tc>
                <a:tc>
                  <a:txBody>
                    <a:bodyPr/>
                    <a:lstStyle/>
                    <a:p>
                      <a:pPr algn="just"/>
                      <a:r>
                        <a:rPr lang="en-IN" sz="1600" b="0" dirty="0">
                          <a:latin typeface="+mj-lt"/>
                        </a:rPr>
                        <a:t>Sonam </a:t>
                      </a:r>
                      <a:r>
                        <a:rPr lang="en-IN" sz="1600" b="0" dirty="0" err="1">
                          <a:latin typeface="+mj-lt"/>
                        </a:rPr>
                        <a:t>Khedkar</a:t>
                      </a:r>
                      <a:r>
                        <a:rPr lang="en-IN" sz="1600" b="0" dirty="0">
                          <a:latin typeface="+mj-lt"/>
                        </a:rPr>
                        <a:t>, Swapnil </a:t>
                      </a:r>
                      <a:r>
                        <a:rPr lang="en-IN" sz="1600" b="0" dirty="0" err="1">
                          <a:latin typeface="+mj-lt"/>
                        </a:rPr>
                        <a:t>Thube</a:t>
                      </a:r>
                      <a:endParaRPr lang="en-IN" sz="1600" b="0" dirty="0">
                        <a:latin typeface="+mj-lt"/>
                      </a:endParaRPr>
                    </a:p>
                  </a:txBody>
                  <a:tcPr/>
                </a:tc>
                <a:tc>
                  <a:txBody>
                    <a:bodyPr/>
                    <a:lstStyle/>
                    <a:p>
                      <a:pPr algn="just"/>
                      <a:r>
                        <a:rPr lang="en-US" sz="1600" dirty="0">
                          <a:latin typeface="+mj-lt"/>
                        </a:rPr>
                        <a:t>We became familiar with real-time databases and their capabilities, such as Google Firebase API, Mongo DB, and Rethink DB. For database storage and syncing into your Android, iOS, or web application, Google provides Firebase as an API.</a:t>
                      </a:r>
                      <a:endParaRPr lang="en-IN" sz="1600" dirty="0">
                        <a:latin typeface="+mj-lt"/>
                      </a:endParaRPr>
                    </a:p>
                  </a:txBody>
                  <a:tcPr/>
                </a:tc>
                <a:extLst>
                  <a:ext uri="{0D108BD9-81ED-4DB2-BD59-A6C34878D82A}">
                    <a16:rowId xmlns:a16="http://schemas.microsoft.com/office/drawing/2014/main" val="2452354358"/>
                  </a:ext>
                </a:extLst>
              </a:tr>
              <a:tr h="1625600">
                <a:tc>
                  <a:txBody>
                    <a:bodyPr/>
                    <a:lstStyle/>
                    <a:p>
                      <a:r>
                        <a:rPr lang="en-IN" sz="1600" dirty="0">
                          <a:latin typeface="+mj-lt"/>
                        </a:rPr>
                        <a:t>2)</a:t>
                      </a:r>
                    </a:p>
                  </a:txBody>
                  <a:tcPr/>
                </a:tc>
                <a:tc>
                  <a:txBody>
                    <a:bodyPr/>
                    <a:lstStyle/>
                    <a:p>
                      <a:pPr algn="just"/>
                      <a:r>
                        <a:rPr lang="en-US" sz="1600" b="0" dirty="0">
                          <a:latin typeface="+mj-lt"/>
                        </a:rPr>
                        <a:t>Android Application to Search for Church Location In Yogyakarta</a:t>
                      </a:r>
                      <a:endParaRPr lang="en-IN" sz="1600" b="0" dirty="0">
                        <a:latin typeface="+mj-lt"/>
                      </a:endParaRPr>
                    </a:p>
                  </a:txBody>
                  <a:tcPr/>
                </a:tc>
                <a:tc>
                  <a:txBody>
                    <a:bodyPr/>
                    <a:lstStyle/>
                    <a:p>
                      <a:pPr algn="just"/>
                      <a:r>
                        <a:rPr lang="en-IN" sz="1600" b="0" dirty="0" err="1">
                          <a:latin typeface="+mj-lt"/>
                        </a:rPr>
                        <a:t>Tugas</a:t>
                      </a:r>
                      <a:r>
                        <a:rPr lang="en-IN" sz="1600" b="0" dirty="0">
                          <a:latin typeface="+mj-lt"/>
                        </a:rPr>
                        <a:t> Akhir</a:t>
                      </a:r>
                    </a:p>
                  </a:txBody>
                  <a:tcPr/>
                </a:tc>
                <a:tc>
                  <a:txBody>
                    <a:bodyPr/>
                    <a:lstStyle/>
                    <a:p>
                      <a:pPr algn="just"/>
                      <a:r>
                        <a:rPr lang="en-US" sz="1600" dirty="0">
                          <a:latin typeface="+mj-lt"/>
                        </a:rPr>
                        <a:t>By reading this article we came to know that it is challenging for both local and out-of-town communities to learn about the location of the Catholic church they want to attend due to a lack of media information. The Google Maps API, Firebase, and Global Positioning System were used in the development of this Android app, which is built on location-based service technology</a:t>
                      </a:r>
                      <a:endParaRPr lang="en-IN" sz="1600" dirty="0">
                        <a:latin typeface="+mj-lt"/>
                      </a:endParaRPr>
                    </a:p>
                  </a:txBody>
                  <a:tcPr/>
                </a:tc>
                <a:extLst>
                  <a:ext uri="{0D108BD9-81ED-4DB2-BD59-A6C34878D82A}">
                    <a16:rowId xmlns:a16="http://schemas.microsoft.com/office/drawing/2014/main" val="2700156281"/>
                  </a:ext>
                </a:extLst>
              </a:tr>
              <a:tr h="2015316">
                <a:tc>
                  <a:txBody>
                    <a:bodyPr/>
                    <a:lstStyle/>
                    <a:p>
                      <a:r>
                        <a:rPr lang="en-IN" sz="1600" dirty="0">
                          <a:latin typeface="+mj-lt"/>
                        </a:rPr>
                        <a:t>3)</a:t>
                      </a:r>
                    </a:p>
                  </a:txBody>
                  <a:tcPr/>
                </a:tc>
                <a:tc>
                  <a:txBody>
                    <a:bodyPr/>
                    <a:lstStyle/>
                    <a:p>
                      <a:pPr algn="just"/>
                      <a:r>
                        <a:rPr lang="en-US" sz="1600" b="0" dirty="0">
                          <a:latin typeface="+mj-lt"/>
                        </a:rPr>
                        <a:t>Firebase as BaaS for College Android Application</a:t>
                      </a:r>
                      <a:endParaRPr lang="en-IN" sz="1600" b="0" dirty="0">
                        <a:latin typeface="+mj-lt"/>
                      </a:endParaRPr>
                    </a:p>
                  </a:txBody>
                  <a:tcPr/>
                </a:tc>
                <a:tc>
                  <a:txBody>
                    <a:bodyPr/>
                    <a:lstStyle/>
                    <a:p>
                      <a:pPr algn="just"/>
                      <a:r>
                        <a:rPr lang="en-IN" sz="1600" b="0" dirty="0" err="1">
                          <a:latin typeface="+mj-lt"/>
                        </a:rPr>
                        <a:t>Divya</a:t>
                      </a:r>
                      <a:r>
                        <a:rPr lang="en-IN" sz="1600" b="0" dirty="0">
                          <a:latin typeface="+mj-lt"/>
                        </a:rPr>
                        <a:t> Sharma, Hiren </a:t>
                      </a:r>
                      <a:r>
                        <a:rPr lang="en-IN" sz="1600" b="0" dirty="0" err="1">
                          <a:latin typeface="+mj-lt"/>
                        </a:rPr>
                        <a:t>Dand</a:t>
                      </a:r>
                      <a:endParaRPr lang="en-IN" sz="1600" b="0" dirty="0">
                        <a:latin typeface="+mj-lt"/>
                      </a:endParaRPr>
                    </a:p>
                  </a:txBody>
                  <a:tcPr/>
                </a:tc>
                <a:tc>
                  <a:txBody>
                    <a:bodyPr/>
                    <a:lstStyle/>
                    <a:p>
                      <a:pPr algn="just"/>
                      <a:r>
                        <a:rPr lang="en-US" sz="1600" dirty="0">
                          <a:latin typeface="+mj-lt"/>
                        </a:rPr>
                        <a:t>New applications are released daily with the intention of giving their customers the greatest possible performance. Determining the best BaaS (Backend as a Service) depends on the needs of your project. Mobile backend services, like Firebase, which help developers by managing the backend of these applications, are built on a solid architecture. In this study, the Android app MCC App makes use of Firebase's features to demonstrate why it's the best mobile backend-as-a-service.</a:t>
                      </a:r>
                      <a:endParaRPr lang="en-IN" sz="1600" dirty="0">
                        <a:latin typeface="+mj-lt"/>
                      </a:endParaRPr>
                    </a:p>
                  </a:txBody>
                  <a:tcPr/>
                </a:tc>
                <a:extLst>
                  <a:ext uri="{0D108BD9-81ED-4DB2-BD59-A6C34878D82A}">
                    <a16:rowId xmlns:a16="http://schemas.microsoft.com/office/drawing/2014/main" val="3622841718"/>
                  </a:ext>
                </a:extLst>
              </a:tr>
            </a:tbl>
          </a:graphicData>
        </a:graphic>
      </p:graphicFrame>
    </p:spTree>
    <p:extLst>
      <p:ext uri="{BB962C8B-B14F-4D97-AF65-F5344CB8AC3E}">
        <p14:creationId xmlns:p14="http://schemas.microsoft.com/office/powerpoint/2010/main" val="2680298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FDA6-43B3-C801-D7E3-7A5E9E664358}"/>
              </a:ext>
            </a:extLst>
          </p:cNvPr>
          <p:cNvSpPr>
            <a:spLocks noGrp="1"/>
          </p:cNvSpPr>
          <p:nvPr>
            <p:ph type="title"/>
          </p:nvPr>
        </p:nvSpPr>
        <p:spPr>
          <a:xfrm>
            <a:off x="1143001" y="0"/>
            <a:ext cx="9905998" cy="936403"/>
          </a:xfrm>
        </p:spPr>
        <p:txBody>
          <a:bodyPr>
            <a:normAutofit/>
          </a:bodyPr>
          <a:lstStyle/>
          <a:p>
            <a:pPr algn="ctr"/>
            <a:r>
              <a:rPr lang="en-IN" sz="4000" b="1" dirty="0">
                <a:solidFill>
                  <a:srgbClr val="C00000"/>
                </a:solidFill>
              </a:rPr>
              <a:t>Review of literature</a:t>
            </a:r>
          </a:p>
        </p:txBody>
      </p:sp>
      <p:graphicFrame>
        <p:nvGraphicFramePr>
          <p:cNvPr id="4" name="Table 4">
            <a:extLst>
              <a:ext uri="{FF2B5EF4-FFF2-40B4-BE49-F238E27FC236}">
                <a16:creationId xmlns:a16="http://schemas.microsoft.com/office/drawing/2014/main" id="{E8C2BB11-F253-E41C-09F8-EC5EC6A8221B}"/>
              </a:ext>
            </a:extLst>
          </p:cNvPr>
          <p:cNvGraphicFramePr>
            <a:graphicFrameLocks noGrp="1"/>
          </p:cNvGraphicFramePr>
          <p:nvPr>
            <p:ph idx="1"/>
            <p:extLst>
              <p:ext uri="{D42A27DB-BD31-4B8C-83A1-F6EECF244321}">
                <p14:modId xmlns:p14="http://schemas.microsoft.com/office/powerpoint/2010/main" val="3859759739"/>
              </p:ext>
            </p:extLst>
          </p:nvPr>
        </p:nvGraphicFramePr>
        <p:xfrm>
          <a:off x="406958" y="716281"/>
          <a:ext cx="11378084" cy="5654039"/>
        </p:xfrm>
        <a:graphic>
          <a:graphicData uri="http://schemas.openxmlformats.org/drawingml/2006/table">
            <a:tbl>
              <a:tblPr firstRow="1" bandRow="1">
                <a:tableStyleId>{5C22544A-7EE6-4342-B048-85BDC9FD1C3A}</a:tableStyleId>
              </a:tblPr>
              <a:tblGrid>
                <a:gridCol w="526897">
                  <a:extLst>
                    <a:ext uri="{9D8B030D-6E8A-4147-A177-3AD203B41FA5}">
                      <a16:colId xmlns:a16="http://schemas.microsoft.com/office/drawing/2014/main" val="4211183193"/>
                    </a:ext>
                  </a:extLst>
                </a:gridCol>
                <a:gridCol w="1964988">
                  <a:extLst>
                    <a:ext uri="{9D8B030D-6E8A-4147-A177-3AD203B41FA5}">
                      <a16:colId xmlns:a16="http://schemas.microsoft.com/office/drawing/2014/main" val="2158061036"/>
                    </a:ext>
                  </a:extLst>
                </a:gridCol>
                <a:gridCol w="2023353">
                  <a:extLst>
                    <a:ext uri="{9D8B030D-6E8A-4147-A177-3AD203B41FA5}">
                      <a16:colId xmlns:a16="http://schemas.microsoft.com/office/drawing/2014/main" val="4171362113"/>
                    </a:ext>
                  </a:extLst>
                </a:gridCol>
                <a:gridCol w="6862846">
                  <a:extLst>
                    <a:ext uri="{9D8B030D-6E8A-4147-A177-3AD203B41FA5}">
                      <a16:colId xmlns:a16="http://schemas.microsoft.com/office/drawing/2014/main" val="226598540"/>
                    </a:ext>
                  </a:extLst>
                </a:gridCol>
              </a:tblGrid>
              <a:tr h="444229">
                <a:tc>
                  <a:txBody>
                    <a:bodyPr/>
                    <a:lstStyle/>
                    <a:p>
                      <a:pPr algn="just"/>
                      <a:r>
                        <a:rPr lang="en-IN" sz="1600" dirty="0">
                          <a:solidFill>
                            <a:schemeClr val="bg1"/>
                          </a:solidFill>
                        </a:rPr>
                        <a:t>SR.NO</a:t>
                      </a:r>
                    </a:p>
                  </a:txBody>
                  <a:tcPr/>
                </a:tc>
                <a:tc>
                  <a:txBody>
                    <a:bodyPr/>
                    <a:lstStyle/>
                    <a:p>
                      <a:pPr algn="just"/>
                      <a:r>
                        <a:rPr lang="en-IN" sz="1600" dirty="0">
                          <a:solidFill>
                            <a:schemeClr val="bg1"/>
                          </a:solidFill>
                        </a:rPr>
                        <a:t>TITLE</a:t>
                      </a:r>
                    </a:p>
                  </a:txBody>
                  <a:tcPr/>
                </a:tc>
                <a:tc>
                  <a:txBody>
                    <a:bodyPr/>
                    <a:lstStyle/>
                    <a:p>
                      <a:pPr algn="just"/>
                      <a:r>
                        <a:rPr lang="en-IN" sz="1600" dirty="0">
                          <a:solidFill>
                            <a:schemeClr val="bg1"/>
                          </a:solidFill>
                        </a:rPr>
                        <a:t>AUTHORS</a:t>
                      </a:r>
                    </a:p>
                  </a:txBody>
                  <a:tcPr/>
                </a:tc>
                <a:tc>
                  <a:txBody>
                    <a:bodyPr/>
                    <a:lstStyle/>
                    <a:p>
                      <a:pPr algn="just"/>
                      <a:r>
                        <a:rPr lang="en-IN" sz="1600" dirty="0">
                          <a:solidFill>
                            <a:schemeClr val="bg1"/>
                          </a:solidFill>
                        </a:rPr>
                        <a:t>DESCRIPTION</a:t>
                      </a:r>
                    </a:p>
                  </a:txBody>
                  <a:tcPr/>
                </a:tc>
                <a:extLst>
                  <a:ext uri="{0D108BD9-81ED-4DB2-BD59-A6C34878D82A}">
                    <a16:rowId xmlns:a16="http://schemas.microsoft.com/office/drawing/2014/main" val="1521095500"/>
                  </a:ext>
                </a:extLst>
              </a:tr>
              <a:tr h="1640837">
                <a:tc>
                  <a:txBody>
                    <a:bodyPr/>
                    <a:lstStyle/>
                    <a:p>
                      <a:pPr algn="just"/>
                      <a:r>
                        <a:rPr lang="en-IN" sz="1600" dirty="0">
                          <a:latin typeface="+mj-lt"/>
                        </a:rPr>
                        <a:t>4)</a:t>
                      </a:r>
                    </a:p>
                  </a:txBody>
                  <a:tcPr/>
                </a:tc>
                <a:tc>
                  <a:txBody>
                    <a:bodyPr/>
                    <a:lstStyle/>
                    <a:p>
                      <a:pPr algn="l"/>
                      <a:r>
                        <a:rPr lang="en-IN" sz="1600" b="0" dirty="0">
                          <a:latin typeface="+mj-lt"/>
                        </a:rPr>
                        <a:t>Online College Admission System</a:t>
                      </a:r>
                    </a:p>
                  </a:txBody>
                  <a:tcPr/>
                </a:tc>
                <a:tc>
                  <a:txBody>
                    <a:bodyPr/>
                    <a:lstStyle/>
                    <a:p>
                      <a:pPr algn="l"/>
                      <a:r>
                        <a:rPr lang="en-IN" sz="1600" b="0" kern="1200" dirty="0" err="1">
                          <a:solidFill>
                            <a:schemeClr val="dk1"/>
                          </a:solidFill>
                          <a:latin typeface="+mj-lt"/>
                          <a:ea typeface="+mn-ea"/>
                          <a:cs typeface="+mn-cs"/>
                        </a:rPr>
                        <a:t>Dharni</a:t>
                      </a:r>
                      <a:r>
                        <a:rPr lang="en-IN" sz="1600" b="0" kern="1200" dirty="0">
                          <a:solidFill>
                            <a:schemeClr val="dk1"/>
                          </a:solidFill>
                          <a:latin typeface="+mj-lt"/>
                          <a:ea typeface="+mn-ea"/>
                          <a:cs typeface="+mn-cs"/>
                        </a:rPr>
                        <a:t> Negandhi, Aastha Mishra, </a:t>
                      </a:r>
                      <a:r>
                        <a:rPr lang="en-IN" sz="1600" b="0" kern="1200" dirty="0" err="1">
                          <a:solidFill>
                            <a:schemeClr val="dk1"/>
                          </a:solidFill>
                          <a:latin typeface="+mj-lt"/>
                          <a:ea typeface="+mn-ea"/>
                          <a:cs typeface="+mn-cs"/>
                        </a:rPr>
                        <a:t>Akshay</a:t>
                      </a:r>
                      <a:r>
                        <a:rPr lang="en-IN" sz="1600" b="0" kern="1200" dirty="0">
                          <a:solidFill>
                            <a:schemeClr val="dk1"/>
                          </a:solidFill>
                          <a:latin typeface="+mj-lt"/>
                          <a:ea typeface="+mn-ea"/>
                          <a:cs typeface="+mn-cs"/>
                        </a:rPr>
                        <a:t> Doshi, Sunidhi Desai, Rasika </a:t>
                      </a:r>
                      <a:r>
                        <a:rPr lang="en-IN" sz="1600" b="0" kern="1200" dirty="0" err="1">
                          <a:solidFill>
                            <a:schemeClr val="dk1"/>
                          </a:solidFill>
                          <a:latin typeface="+mj-lt"/>
                          <a:ea typeface="+mn-ea"/>
                          <a:cs typeface="+mn-cs"/>
                        </a:rPr>
                        <a:t>Thakare</a:t>
                      </a:r>
                      <a:endParaRPr lang="en-IN" sz="1600" b="0" kern="1200" dirty="0">
                        <a:solidFill>
                          <a:schemeClr val="dk1"/>
                        </a:solidFill>
                        <a:latin typeface="+mj-lt"/>
                        <a:ea typeface="+mn-ea"/>
                        <a:cs typeface="+mn-cs"/>
                      </a:endParaRPr>
                    </a:p>
                  </a:txBody>
                  <a:tcPr/>
                </a:tc>
                <a:tc>
                  <a:txBody>
                    <a:bodyPr/>
                    <a:lstStyle/>
                    <a:p>
                      <a:pPr algn="just"/>
                      <a:r>
                        <a:rPr lang="en-US" sz="1600" dirty="0">
                          <a:latin typeface="+mj-lt"/>
                        </a:rPr>
                        <a:t>We learned that manually processing admissions takes a considerable time and sometimes results in long queues. By bringing the admissions process online, so by using advance technology students can fill out the entrance applications and register in the system by just sitting at home</a:t>
                      </a:r>
                      <a:endParaRPr lang="en-IN" sz="1600" dirty="0">
                        <a:latin typeface="+mj-lt"/>
                      </a:endParaRPr>
                    </a:p>
                  </a:txBody>
                  <a:tcPr/>
                </a:tc>
                <a:extLst>
                  <a:ext uri="{0D108BD9-81ED-4DB2-BD59-A6C34878D82A}">
                    <a16:rowId xmlns:a16="http://schemas.microsoft.com/office/drawing/2014/main" val="2452354358"/>
                  </a:ext>
                </a:extLst>
              </a:tr>
              <a:tr h="1635762">
                <a:tc>
                  <a:txBody>
                    <a:bodyPr/>
                    <a:lstStyle/>
                    <a:p>
                      <a:pPr algn="just"/>
                      <a:r>
                        <a:rPr lang="en-IN" sz="1600" dirty="0">
                          <a:latin typeface="+mj-lt"/>
                        </a:rPr>
                        <a:t>5)</a:t>
                      </a:r>
                    </a:p>
                  </a:txBody>
                  <a:tcPr/>
                </a:tc>
                <a:tc>
                  <a:txBody>
                    <a:bodyPr/>
                    <a:lstStyle/>
                    <a:p>
                      <a:pPr algn="l"/>
                      <a:r>
                        <a:rPr lang="en-US" sz="1600" b="0" dirty="0">
                          <a:latin typeface="+mj-lt"/>
                        </a:rPr>
                        <a:t>Mobile apps for college admission: A study of students' perception in India</a:t>
                      </a:r>
                      <a:endParaRPr lang="en-IN" sz="1600" b="0" dirty="0">
                        <a:latin typeface="+mj-lt"/>
                      </a:endParaRPr>
                    </a:p>
                  </a:txBody>
                  <a:tcPr/>
                </a:tc>
                <a:tc>
                  <a:txBody>
                    <a:bodyPr/>
                    <a:lstStyle/>
                    <a:p>
                      <a:pPr algn="just"/>
                      <a:r>
                        <a:rPr lang="en-IN" sz="1600" b="0" dirty="0" err="1">
                          <a:latin typeface="+mj-lt"/>
                        </a:rPr>
                        <a:t>Kesharwani</a:t>
                      </a:r>
                      <a:r>
                        <a:rPr lang="en-IN" sz="1600" b="0" dirty="0">
                          <a:latin typeface="+mj-lt"/>
                        </a:rPr>
                        <a:t>, A., &amp; </a:t>
                      </a:r>
                      <a:r>
                        <a:rPr lang="en-IN" sz="1600" b="0" dirty="0" err="1">
                          <a:latin typeface="+mj-lt"/>
                        </a:rPr>
                        <a:t>Raturi</a:t>
                      </a:r>
                      <a:r>
                        <a:rPr lang="en-IN" sz="1600" b="0" dirty="0">
                          <a:latin typeface="+mj-lt"/>
                        </a:rPr>
                        <a:t>,</a:t>
                      </a:r>
                    </a:p>
                  </a:txBody>
                  <a:tcPr/>
                </a:tc>
                <a:tc>
                  <a:txBody>
                    <a:bodyPr/>
                    <a:lstStyle/>
                    <a:p>
                      <a:r>
                        <a:rPr lang="en-US" sz="1600" kern="1200" dirty="0">
                          <a:solidFill>
                            <a:schemeClr val="dk1"/>
                          </a:solidFill>
                          <a:latin typeface="+mj-lt"/>
                          <a:ea typeface="+mn-ea"/>
                          <a:cs typeface="+mn-cs"/>
                        </a:rPr>
                        <a:t>This study examines the perceptions of college students in India regarding mobile apps for college admission. The research found that mobile apps can be an effective tool for providing admission guidance to students, and can improve the accessibility and convenience of the admission process.</a:t>
                      </a:r>
                      <a:endParaRPr lang="en-IN" sz="1600" kern="1200" dirty="0">
                        <a:solidFill>
                          <a:schemeClr val="dk1"/>
                        </a:solidFill>
                        <a:latin typeface="+mj-lt"/>
                        <a:ea typeface="+mn-ea"/>
                        <a:cs typeface="+mn-cs"/>
                      </a:endParaRPr>
                    </a:p>
                  </a:txBody>
                  <a:tcPr/>
                </a:tc>
                <a:extLst>
                  <a:ext uri="{0D108BD9-81ED-4DB2-BD59-A6C34878D82A}">
                    <a16:rowId xmlns:a16="http://schemas.microsoft.com/office/drawing/2014/main" val="2700156281"/>
                  </a:ext>
                </a:extLst>
              </a:tr>
              <a:tr h="1676400">
                <a:tc>
                  <a:txBody>
                    <a:bodyPr/>
                    <a:lstStyle/>
                    <a:p>
                      <a:pPr algn="just"/>
                      <a:r>
                        <a:rPr lang="en-IN" sz="1600" dirty="0">
                          <a:latin typeface="+mj-lt"/>
                        </a:rPr>
                        <a:t>6)</a:t>
                      </a:r>
                    </a:p>
                  </a:txBody>
                  <a:tcPr/>
                </a:tc>
                <a:tc>
                  <a:txBody>
                    <a:bodyPr/>
                    <a:lstStyle/>
                    <a:p>
                      <a:pPr algn="l"/>
                      <a:r>
                        <a:rPr lang="en-US" sz="1600" b="0" dirty="0">
                          <a:latin typeface="+mj-lt"/>
                        </a:rPr>
                        <a:t>Mobile applications for college admission information: A study of users' perspectives</a:t>
                      </a:r>
                      <a:endParaRPr lang="en-IN" sz="1600" b="0" dirty="0">
                        <a:latin typeface="+mj-lt"/>
                      </a:endParaRPr>
                    </a:p>
                  </a:txBody>
                  <a:tcPr/>
                </a:tc>
                <a:tc>
                  <a:txBody>
                    <a:bodyPr/>
                    <a:lstStyle/>
                    <a:p>
                      <a:pPr algn="l"/>
                      <a:r>
                        <a:rPr lang="it-IT" sz="1600" b="0" dirty="0">
                          <a:latin typeface="+mj-lt"/>
                        </a:rPr>
                        <a:t>Alsaad, A., Al-Mahrooqi, R., &amp; Al-Abri, M. </a:t>
                      </a:r>
                      <a:endParaRPr lang="en-IN" sz="1600" b="0" dirty="0">
                        <a:latin typeface="+mj-lt"/>
                      </a:endParaRPr>
                    </a:p>
                  </a:txBody>
                  <a:tcPr/>
                </a:tc>
                <a:tc>
                  <a:txBody>
                    <a:bodyPr/>
                    <a:lstStyle/>
                    <a:p>
                      <a:pPr algn="just"/>
                      <a:r>
                        <a:rPr lang="en-US" sz="1600" dirty="0">
                          <a:latin typeface="+mj-lt"/>
                        </a:rPr>
                        <a:t>A study conducted to examine the users' perspectives of mobile applications for college admission information. The study found that students prefer using mobile apps for admission guidance over traditional sources. The authors identified the features that users expect from a mobile app, including information on admission requirements, deadlines, and application procedures. The study suggests that mobile applications can be an effective tool for providing admission guidance to college students.</a:t>
                      </a:r>
                    </a:p>
                  </a:txBody>
                  <a:tcPr/>
                </a:tc>
                <a:extLst>
                  <a:ext uri="{0D108BD9-81ED-4DB2-BD59-A6C34878D82A}">
                    <a16:rowId xmlns:a16="http://schemas.microsoft.com/office/drawing/2014/main" val="3622841718"/>
                  </a:ext>
                </a:extLst>
              </a:tr>
            </a:tbl>
          </a:graphicData>
        </a:graphic>
      </p:graphicFrame>
    </p:spTree>
    <p:extLst>
      <p:ext uri="{BB962C8B-B14F-4D97-AF65-F5344CB8AC3E}">
        <p14:creationId xmlns:p14="http://schemas.microsoft.com/office/powerpoint/2010/main" val="2934430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C2BB11-F253-E41C-09F8-EC5EC6A8221B}"/>
              </a:ext>
            </a:extLst>
          </p:cNvPr>
          <p:cNvGraphicFramePr>
            <a:graphicFrameLocks/>
          </p:cNvGraphicFramePr>
          <p:nvPr>
            <p:extLst>
              <p:ext uri="{D42A27DB-BD31-4B8C-83A1-F6EECF244321}">
                <p14:modId xmlns:p14="http://schemas.microsoft.com/office/powerpoint/2010/main" val="3311093450"/>
              </p:ext>
            </p:extLst>
          </p:nvPr>
        </p:nvGraphicFramePr>
        <p:xfrm>
          <a:off x="534778" y="795534"/>
          <a:ext cx="11378084" cy="5847077"/>
        </p:xfrm>
        <a:graphic>
          <a:graphicData uri="http://schemas.openxmlformats.org/drawingml/2006/table">
            <a:tbl>
              <a:tblPr firstRow="1" bandRow="1">
                <a:tableStyleId>{5C22544A-7EE6-4342-B048-85BDC9FD1C3A}</a:tableStyleId>
              </a:tblPr>
              <a:tblGrid>
                <a:gridCol w="526897">
                  <a:extLst>
                    <a:ext uri="{9D8B030D-6E8A-4147-A177-3AD203B41FA5}">
                      <a16:colId xmlns:a16="http://schemas.microsoft.com/office/drawing/2014/main" val="4211183193"/>
                    </a:ext>
                  </a:extLst>
                </a:gridCol>
                <a:gridCol w="1964988">
                  <a:extLst>
                    <a:ext uri="{9D8B030D-6E8A-4147-A177-3AD203B41FA5}">
                      <a16:colId xmlns:a16="http://schemas.microsoft.com/office/drawing/2014/main" val="2158061036"/>
                    </a:ext>
                  </a:extLst>
                </a:gridCol>
                <a:gridCol w="2023353">
                  <a:extLst>
                    <a:ext uri="{9D8B030D-6E8A-4147-A177-3AD203B41FA5}">
                      <a16:colId xmlns:a16="http://schemas.microsoft.com/office/drawing/2014/main" val="4171362113"/>
                    </a:ext>
                  </a:extLst>
                </a:gridCol>
                <a:gridCol w="6862846">
                  <a:extLst>
                    <a:ext uri="{9D8B030D-6E8A-4147-A177-3AD203B41FA5}">
                      <a16:colId xmlns:a16="http://schemas.microsoft.com/office/drawing/2014/main" val="226598540"/>
                    </a:ext>
                  </a:extLst>
                </a:gridCol>
              </a:tblGrid>
              <a:tr h="444229">
                <a:tc>
                  <a:txBody>
                    <a:bodyPr/>
                    <a:lstStyle/>
                    <a:p>
                      <a:pPr algn="just"/>
                      <a:r>
                        <a:rPr lang="en-IN" sz="1600" dirty="0">
                          <a:solidFill>
                            <a:schemeClr val="bg1"/>
                          </a:solidFill>
                        </a:rPr>
                        <a:t>SR.NO</a:t>
                      </a:r>
                    </a:p>
                  </a:txBody>
                  <a:tcPr/>
                </a:tc>
                <a:tc>
                  <a:txBody>
                    <a:bodyPr/>
                    <a:lstStyle/>
                    <a:p>
                      <a:pPr algn="just"/>
                      <a:r>
                        <a:rPr lang="en-IN" sz="1600" dirty="0">
                          <a:solidFill>
                            <a:schemeClr val="bg1"/>
                          </a:solidFill>
                        </a:rPr>
                        <a:t>TITLE</a:t>
                      </a:r>
                    </a:p>
                  </a:txBody>
                  <a:tcPr/>
                </a:tc>
                <a:tc>
                  <a:txBody>
                    <a:bodyPr/>
                    <a:lstStyle/>
                    <a:p>
                      <a:pPr algn="just"/>
                      <a:r>
                        <a:rPr lang="en-IN" sz="1600" dirty="0">
                          <a:solidFill>
                            <a:schemeClr val="bg1"/>
                          </a:solidFill>
                        </a:rPr>
                        <a:t>AUTHORS</a:t>
                      </a:r>
                    </a:p>
                  </a:txBody>
                  <a:tcPr/>
                </a:tc>
                <a:tc>
                  <a:txBody>
                    <a:bodyPr/>
                    <a:lstStyle/>
                    <a:p>
                      <a:pPr algn="just"/>
                      <a:r>
                        <a:rPr lang="en-IN" sz="1600" dirty="0">
                          <a:solidFill>
                            <a:schemeClr val="bg1"/>
                          </a:solidFill>
                        </a:rPr>
                        <a:t>DESCRIPTION</a:t>
                      </a:r>
                    </a:p>
                  </a:txBody>
                  <a:tcPr/>
                </a:tc>
                <a:extLst>
                  <a:ext uri="{0D108BD9-81ED-4DB2-BD59-A6C34878D82A}">
                    <a16:rowId xmlns:a16="http://schemas.microsoft.com/office/drawing/2014/main" val="1521095500"/>
                  </a:ext>
                </a:extLst>
              </a:tr>
              <a:tr h="1640837">
                <a:tc>
                  <a:txBody>
                    <a:bodyPr/>
                    <a:lstStyle/>
                    <a:p>
                      <a:pPr algn="just"/>
                      <a:r>
                        <a:rPr lang="en-US" sz="1600" dirty="0">
                          <a:latin typeface="+mj-lt"/>
                        </a:rPr>
                        <a:t>7)</a:t>
                      </a:r>
                      <a:endParaRPr lang="en-IN" sz="1600" dirty="0">
                        <a:latin typeface="+mj-lt"/>
                      </a:endParaRPr>
                    </a:p>
                  </a:txBody>
                  <a:tcPr/>
                </a:tc>
                <a:tc>
                  <a:txBody>
                    <a:bodyPr/>
                    <a:lstStyle/>
                    <a:p>
                      <a:pPr algn="l"/>
                      <a:r>
                        <a:rPr lang="en-US" sz="1600" b="0" dirty="0">
                          <a:latin typeface="+mj-lt"/>
                        </a:rPr>
                        <a:t>Decision</a:t>
                      </a:r>
                      <a:r>
                        <a:rPr lang="en-US" sz="1600" b="0" baseline="0" dirty="0">
                          <a:latin typeface="+mj-lt"/>
                        </a:rPr>
                        <a:t> Tree Classifier </a:t>
                      </a:r>
                      <a:endParaRPr lang="en-IN" sz="1600" b="0" dirty="0">
                        <a:latin typeface="+mj-lt"/>
                      </a:endParaRPr>
                    </a:p>
                  </a:txBody>
                  <a:tcPr/>
                </a:tc>
                <a:tc>
                  <a:txBody>
                    <a:bodyPr/>
                    <a:lstStyle/>
                    <a:p>
                      <a:pPr algn="l"/>
                      <a:r>
                        <a:rPr lang="en-IN" sz="1600" b="0" kern="1200" dirty="0">
                          <a:solidFill>
                            <a:schemeClr val="dk1"/>
                          </a:solidFill>
                          <a:latin typeface="+mj-lt"/>
                          <a:ea typeface="+mn-ea"/>
                          <a:cs typeface="+mn-cs"/>
                        </a:rPr>
                        <a:t>Philip H Swain Hans </a:t>
                      </a:r>
                      <a:r>
                        <a:rPr lang="en-IN" sz="1600" b="0" kern="1200" dirty="0" err="1">
                          <a:solidFill>
                            <a:schemeClr val="dk1"/>
                          </a:solidFill>
                          <a:latin typeface="+mj-lt"/>
                          <a:ea typeface="+mn-ea"/>
                          <a:cs typeface="+mn-cs"/>
                        </a:rPr>
                        <a:t>Hauska</a:t>
                      </a:r>
                      <a:endParaRPr lang="en-IN" sz="1600" b="0" kern="1200" dirty="0">
                        <a:solidFill>
                          <a:schemeClr val="dk1"/>
                        </a:solidFill>
                        <a:latin typeface="+mj-lt"/>
                        <a:ea typeface="+mn-ea"/>
                        <a:cs typeface="+mn-cs"/>
                      </a:endParaRPr>
                    </a:p>
                  </a:txBody>
                  <a:tcPr/>
                </a:tc>
                <a:tc>
                  <a:txBody>
                    <a:bodyPr/>
                    <a:lstStyle/>
                    <a:p>
                      <a:pPr algn="just"/>
                      <a:r>
                        <a:rPr lang="en-US" sz="1600" dirty="0">
                          <a:latin typeface="+mj-lt"/>
                        </a:rPr>
                        <a:t>The basic concepts of a multistage classification strategy, known as the decision tree classifier, are presented in this paper. It discusses two methods for designing decision trees and reports experimental results. The paper considers the relative advantages and disadvantages of each design method and notes a spectrum of typical applications in remote sensing.</a:t>
                      </a:r>
                      <a:endParaRPr lang="en-IN" sz="1600" dirty="0">
                        <a:latin typeface="+mj-lt"/>
                      </a:endParaRPr>
                    </a:p>
                  </a:txBody>
                  <a:tcPr/>
                </a:tc>
                <a:extLst>
                  <a:ext uri="{0D108BD9-81ED-4DB2-BD59-A6C34878D82A}">
                    <a16:rowId xmlns:a16="http://schemas.microsoft.com/office/drawing/2014/main" val="2452354358"/>
                  </a:ext>
                </a:extLst>
              </a:tr>
              <a:tr h="1635762">
                <a:tc>
                  <a:txBody>
                    <a:bodyPr/>
                    <a:lstStyle/>
                    <a:p>
                      <a:pPr algn="just"/>
                      <a:r>
                        <a:rPr lang="en-IN" sz="1600" dirty="0">
                          <a:latin typeface="+mj-lt"/>
                        </a:rPr>
                        <a:t>8)</a:t>
                      </a:r>
                    </a:p>
                  </a:txBody>
                  <a:tcPr/>
                </a:tc>
                <a:tc>
                  <a:txBody>
                    <a:bodyPr/>
                    <a:lstStyle/>
                    <a:p>
                      <a:pPr algn="l"/>
                      <a:r>
                        <a:rPr lang="en-US" sz="1600" b="0" baseline="0" dirty="0">
                          <a:latin typeface="+mj-lt"/>
                        </a:rPr>
                        <a:t>Decision Tree Algorithm for Classification of data.</a:t>
                      </a:r>
                      <a:endParaRPr lang="en-IN" sz="1600" b="0" dirty="0">
                        <a:latin typeface="+mj-lt"/>
                      </a:endParaRPr>
                    </a:p>
                  </a:txBody>
                  <a:tcPr/>
                </a:tc>
                <a:tc>
                  <a:txBody>
                    <a:bodyPr/>
                    <a:lstStyle/>
                    <a:p>
                      <a:pPr algn="just"/>
                      <a:r>
                        <a:rPr lang="nn-NO" sz="1600" b="0" dirty="0">
                          <a:latin typeface="+mj-lt"/>
                        </a:rPr>
                        <a:t>Zhaolong Gao; Mengvi P. Gatpandan; Paulino H. Gatpandan</a:t>
                      </a:r>
                      <a:endParaRPr lang="en-IN" sz="1600" b="0" dirty="0">
                        <a:latin typeface="+mj-lt"/>
                      </a:endParaRPr>
                    </a:p>
                  </a:txBody>
                  <a:tcPr/>
                </a:tc>
                <a:tc>
                  <a:txBody>
                    <a:bodyPr/>
                    <a:lstStyle/>
                    <a:p>
                      <a:r>
                        <a:rPr lang="en-US" sz="1600" kern="1200" dirty="0">
                          <a:solidFill>
                            <a:schemeClr val="dk1"/>
                          </a:solidFill>
                          <a:latin typeface="+mj-lt"/>
                          <a:ea typeface="+mn-ea"/>
                          <a:cs typeface="+mn-cs"/>
                        </a:rPr>
                        <a:t>It was proposed to analyze the candidate data using the decision tree algorithm in machine learning and propose an algorithm for predicting candidates to apply for a major. The prediction accuracy of the algorithm was tested by using the admission data of a certain university in Yantai as an experiment. Two complete decision trees were constructed to provide intelligent decisions and suggestions for a series of basic issues such as college selection, major selection, and voluntary reporting for high school seniors.</a:t>
                      </a:r>
                      <a:endParaRPr lang="en-IN" sz="1600" kern="1200" dirty="0">
                        <a:solidFill>
                          <a:schemeClr val="dk1"/>
                        </a:solidFill>
                        <a:latin typeface="+mj-lt"/>
                        <a:ea typeface="+mn-ea"/>
                        <a:cs typeface="+mn-cs"/>
                      </a:endParaRPr>
                    </a:p>
                  </a:txBody>
                  <a:tcPr/>
                </a:tc>
                <a:extLst>
                  <a:ext uri="{0D108BD9-81ED-4DB2-BD59-A6C34878D82A}">
                    <a16:rowId xmlns:a16="http://schemas.microsoft.com/office/drawing/2014/main" val="2700156281"/>
                  </a:ext>
                </a:extLst>
              </a:tr>
              <a:tr h="1676400">
                <a:tc>
                  <a:txBody>
                    <a:bodyPr/>
                    <a:lstStyle/>
                    <a:p>
                      <a:pPr algn="just"/>
                      <a:r>
                        <a:rPr lang="en-US" sz="1600" dirty="0">
                          <a:latin typeface="+mj-lt"/>
                        </a:rPr>
                        <a:t>9)</a:t>
                      </a:r>
                      <a:endParaRPr lang="en-IN" sz="1600" dirty="0">
                        <a:latin typeface="+mj-lt"/>
                      </a:endParaRPr>
                    </a:p>
                  </a:txBody>
                  <a:tcPr/>
                </a:tc>
                <a:tc>
                  <a:txBody>
                    <a:bodyPr/>
                    <a:lstStyle/>
                    <a:p>
                      <a:r>
                        <a:rPr lang="en-US" sz="1600" b="0" i="0" kern="1200" dirty="0">
                          <a:solidFill>
                            <a:schemeClr val="dk1"/>
                          </a:solidFill>
                          <a:effectLst/>
                          <a:latin typeface="+mj-lt"/>
                          <a:ea typeface="+mn-ea"/>
                          <a:cs typeface="+mn-cs"/>
                        </a:rPr>
                        <a:t>Implementation of a Web-based </a:t>
                      </a:r>
                      <a:r>
                        <a:rPr lang="en-US" sz="1600" b="0" i="0" kern="1200" dirty="0" err="1">
                          <a:solidFill>
                            <a:schemeClr val="dk1"/>
                          </a:solidFill>
                          <a:effectLst/>
                          <a:latin typeface="+mj-lt"/>
                          <a:ea typeface="+mn-ea"/>
                          <a:cs typeface="+mn-cs"/>
                        </a:rPr>
                        <a:t>Chatbot</a:t>
                      </a:r>
                      <a:r>
                        <a:rPr lang="en-US" sz="1600" b="0" i="0" kern="1200" dirty="0">
                          <a:solidFill>
                            <a:schemeClr val="dk1"/>
                          </a:solidFill>
                          <a:effectLst/>
                          <a:latin typeface="+mj-lt"/>
                          <a:ea typeface="+mn-ea"/>
                          <a:cs typeface="+mn-cs"/>
                        </a:rPr>
                        <a:t> Assisted Services for Results Information System</a:t>
                      </a:r>
                    </a:p>
                    <a:p>
                      <a:br>
                        <a:rPr lang="en-US" sz="1800" b="0" i="0" kern="1200" dirty="0">
                          <a:solidFill>
                            <a:schemeClr val="dk1"/>
                          </a:solidFill>
                          <a:effectLst/>
                          <a:latin typeface="+mj-lt"/>
                          <a:ea typeface="+mn-ea"/>
                          <a:cs typeface="+mn-cs"/>
                        </a:rPr>
                      </a:br>
                      <a:endParaRPr lang="en-IN" sz="1600" b="0" dirty="0">
                        <a:latin typeface="+mj-lt"/>
                      </a:endParaRPr>
                    </a:p>
                  </a:txBody>
                  <a:tcPr/>
                </a:tc>
                <a:tc>
                  <a:txBody>
                    <a:bodyPr/>
                    <a:lstStyle/>
                    <a:p>
                      <a:pPr algn="just"/>
                      <a:r>
                        <a:rPr lang="en-IN" sz="1600" dirty="0" err="1">
                          <a:latin typeface="+mj-lt"/>
                        </a:rPr>
                        <a:t>Nwokonkwo</a:t>
                      </a:r>
                      <a:r>
                        <a:rPr lang="en-IN" sz="1600" dirty="0">
                          <a:latin typeface="+mj-lt"/>
                        </a:rPr>
                        <a:t> O. C1 ,</a:t>
                      </a:r>
                    </a:p>
                    <a:p>
                      <a:pPr algn="just"/>
                      <a:r>
                        <a:rPr lang="en-IN" sz="1600" dirty="0">
                          <a:latin typeface="+mj-lt"/>
                        </a:rPr>
                        <a:t>, John-</a:t>
                      </a:r>
                      <a:r>
                        <a:rPr lang="en-IN" sz="1600" dirty="0" err="1">
                          <a:latin typeface="+mj-lt"/>
                        </a:rPr>
                        <a:t>Otumu</a:t>
                      </a:r>
                      <a:r>
                        <a:rPr lang="en-IN" sz="1600" dirty="0">
                          <a:latin typeface="+mj-lt"/>
                        </a:rPr>
                        <a:t> A. M2 , and </a:t>
                      </a:r>
                      <a:r>
                        <a:rPr lang="en-IN" sz="1600" dirty="0" err="1">
                          <a:latin typeface="+mj-lt"/>
                        </a:rPr>
                        <a:t>Onuoha</a:t>
                      </a:r>
                      <a:r>
                        <a:rPr lang="en-IN" sz="1600" dirty="0">
                          <a:latin typeface="+mj-lt"/>
                        </a:rPr>
                        <a:t>, M. C3 </a:t>
                      </a:r>
                    </a:p>
                  </a:txBody>
                  <a:tcPr/>
                </a:tc>
                <a:tc>
                  <a:txBody>
                    <a:bodyPr/>
                    <a:lstStyle/>
                    <a:p>
                      <a:pPr algn="just"/>
                      <a:r>
                        <a:rPr lang="en-US" sz="1600" dirty="0">
                          <a:latin typeface="+mj-lt"/>
                        </a:rPr>
                        <a:t>A response to the challenges that students had with the existing result information system for retrieval led to the creation of an interactive chatbot enabled service. The proposed system utilized a natural language processing model, as well as CSS and Tailwind for graphical design and HTML for page alignment. The flask framework was employed to make web-based chatbot development easier. The results showed the effectiveness of the system.</a:t>
                      </a:r>
                      <a:endParaRPr lang="en-IN" sz="1600" dirty="0">
                        <a:latin typeface="+mj-lt"/>
                      </a:endParaRPr>
                    </a:p>
                  </a:txBody>
                  <a:tcPr/>
                </a:tc>
                <a:extLst>
                  <a:ext uri="{0D108BD9-81ED-4DB2-BD59-A6C34878D82A}">
                    <a16:rowId xmlns:a16="http://schemas.microsoft.com/office/drawing/2014/main" val="3622841718"/>
                  </a:ext>
                </a:extLst>
              </a:tr>
            </a:tbl>
          </a:graphicData>
        </a:graphic>
      </p:graphicFrame>
      <p:sp>
        <p:nvSpPr>
          <p:cNvPr id="7" name="TextBox 6">
            <a:extLst>
              <a:ext uri="{FF2B5EF4-FFF2-40B4-BE49-F238E27FC236}">
                <a16:creationId xmlns:a16="http://schemas.microsoft.com/office/drawing/2014/main" id="{3102E5D0-F13E-B1EF-60CB-05A29E8C9194}"/>
              </a:ext>
            </a:extLst>
          </p:cNvPr>
          <p:cNvSpPr txBox="1"/>
          <p:nvPr/>
        </p:nvSpPr>
        <p:spPr>
          <a:xfrm>
            <a:off x="3045229" y="8395"/>
            <a:ext cx="6101542" cy="707886"/>
          </a:xfrm>
          <a:prstGeom prst="rect">
            <a:avLst/>
          </a:prstGeom>
          <a:noFill/>
        </p:spPr>
        <p:txBody>
          <a:bodyPr wrap="square">
            <a:spAutoFit/>
          </a:bodyPr>
          <a:lstStyle/>
          <a:p>
            <a:pPr algn="ctr"/>
            <a:r>
              <a:rPr kumimoji="0" lang="en-IN" sz="4000" b="1" i="0" u="none" strike="noStrike" kern="1200" cap="none" spc="0" normalizeH="0" baseline="0" noProof="0" dirty="0">
                <a:ln>
                  <a:noFill/>
                </a:ln>
                <a:solidFill>
                  <a:srgbClr val="C00000"/>
                </a:solidFill>
                <a:effectLst/>
                <a:uLnTx/>
                <a:uFillTx/>
                <a:latin typeface="Times New Roman" panose="02020603050405020304"/>
                <a:ea typeface="+mj-ea"/>
                <a:cs typeface="+mj-cs"/>
              </a:rPr>
              <a:t>Review of literature</a:t>
            </a:r>
            <a:endParaRPr lang="en-IN" dirty="0">
              <a:solidFill>
                <a:srgbClr val="C00000"/>
              </a:solidFill>
            </a:endParaRPr>
          </a:p>
        </p:txBody>
      </p:sp>
    </p:spTree>
    <p:extLst>
      <p:ext uri="{BB962C8B-B14F-4D97-AF65-F5344CB8AC3E}">
        <p14:creationId xmlns:p14="http://schemas.microsoft.com/office/powerpoint/2010/main" val="39888462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26F38-1E1E-7605-CAC8-AED2F836AC1F}"/>
              </a:ext>
            </a:extLst>
          </p:cNvPr>
          <p:cNvSpPr>
            <a:spLocks noGrp="1"/>
          </p:cNvSpPr>
          <p:nvPr>
            <p:ph type="title"/>
          </p:nvPr>
        </p:nvSpPr>
        <p:spPr>
          <a:xfrm>
            <a:off x="4096084" y="407294"/>
            <a:ext cx="3999831" cy="695643"/>
          </a:xfrm>
        </p:spPr>
        <p:txBody>
          <a:bodyPr>
            <a:noAutofit/>
          </a:bodyPr>
          <a:lstStyle/>
          <a:p>
            <a:r>
              <a:rPr lang="en-IN" sz="4000" b="1" dirty="0">
                <a:solidFill>
                  <a:srgbClr val="A53010"/>
                </a:solidFill>
              </a:rPr>
              <a:t>Project Schedule</a:t>
            </a:r>
          </a:p>
        </p:txBody>
      </p:sp>
      <p:pic>
        <p:nvPicPr>
          <p:cNvPr id="3" name="Picture 2">
            <a:extLst>
              <a:ext uri="{FF2B5EF4-FFF2-40B4-BE49-F238E27FC236}">
                <a16:creationId xmlns:a16="http://schemas.microsoft.com/office/drawing/2014/main" id="{13EDDB3B-0F35-66CC-6732-C0EE5E53C86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491" y="1529549"/>
            <a:ext cx="11558545" cy="4776983"/>
          </a:xfrm>
          <a:prstGeom prst="rect">
            <a:avLst/>
          </a:prstGeom>
          <a:noFill/>
          <a:ln>
            <a:noFill/>
          </a:ln>
        </p:spPr>
      </p:pic>
    </p:spTree>
    <p:extLst>
      <p:ext uri="{BB962C8B-B14F-4D97-AF65-F5344CB8AC3E}">
        <p14:creationId xmlns:p14="http://schemas.microsoft.com/office/powerpoint/2010/main" val="151012923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4833A-30F9-A467-CD58-C4DD0F4E43DA}"/>
              </a:ext>
            </a:extLst>
          </p:cNvPr>
          <p:cNvSpPr>
            <a:spLocks noGrp="1"/>
          </p:cNvSpPr>
          <p:nvPr>
            <p:ph type="title"/>
          </p:nvPr>
        </p:nvSpPr>
        <p:spPr>
          <a:xfrm>
            <a:off x="1640156" y="422580"/>
            <a:ext cx="8911687" cy="744856"/>
          </a:xfrm>
        </p:spPr>
        <p:txBody>
          <a:bodyPr>
            <a:normAutofit/>
          </a:bodyPr>
          <a:lstStyle/>
          <a:p>
            <a:pPr algn="ctr"/>
            <a:r>
              <a:rPr lang="en-IN" sz="4000" b="1" dirty="0">
                <a:solidFill>
                  <a:srgbClr val="C00000"/>
                </a:solidFill>
              </a:rPr>
              <a:t>References</a:t>
            </a:r>
          </a:p>
        </p:txBody>
      </p:sp>
      <p:sp>
        <p:nvSpPr>
          <p:cNvPr id="3" name="Content Placeholder 2">
            <a:extLst>
              <a:ext uri="{FF2B5EF4-FFF2-40B4-BE49-F238E27FC236}">
                <a16:creationId xmlns:a16="http://schemas.microsoft.com/office/drawing/2014/main" id="{4CF5BFE3-68E0-C82C-B304-EAC0D78F6A52}"/>
              </a:ext>
            </a:extLst>
          </p:cNvPr>
          <p:cNvSpPr>
            <a:spLocks noGrp="1"/>
          </p:cNvSpPr>
          <p:nvPr>
            <p:ph idx="1"/>
          </p:nvPr>
        </p:nvSpPr>
        <p:spPr>
          <a:xfrm>
            <a:off x="880711" y="1304176"/>
            <a:ext cx="10804781" cy="5456903"/>
          </a:xfrm>
        </p:spPr>
        <p:txBody>
          <a:bodyPr>
            <a:normAutofit fontScale="92500" lnSpcReduction="20000"/>
          </a:bodyPr>
          <a:lstStyle/>
          <a:p>
            <a:pPr algn="just"/>
            <a:r>
              <a:rPr lang="en-IN" sz="2400" dirty="0">
                <a:latin typeface="Abadi" panose="020B0604020104020204" pitchFamily="34" charset="0"/>
              </a:rPr>
              <a:t>Swapnil </a:t>
            </a:r>
            <a:r>
              <a:rPr lang="en-IN" sz="2400" dirty="0" err="1">
                <a:latin typeface="Abadi" panose="020B0604020104020204" pitchFamily="34" charset="0"/>
              </a:rPr>
              <a:t>Thube</a:t>
            </a:r>
            <a:r>
              <a:rPr lang="en-IN" sz="2400" dirty="0">
                <a:latin typeface="Abadi" panose="020B0604020104020204" pitchFamily="34" charset="0"/>
              </a:rPr>
              <a:t>, Sonam </a:t>
            </a:r>
            <a:r>
              <a:rPr lang="en-IN" sz="2400" dirty="0" err="1">
                <a:latin typeface="Abadi" panose="020B0604020104020204" pitchFamily="34" charset="0"/>
              </a:rPr>
              <a:t>Khedkar</a:t>
            </a:r>
            <a:r>
              <a:rPr lang="en-IN" sz="2400" dirty="0">
                <a:latin typeface="Abadi" panose="020B0604020104020204" pitchFamily="34" charset="0"/>
              </a:rPr>
              <a:t>, “</a:t>
            </a:r>
            <a:r>
              <a:rPr lang="en-IN" sz="2400" b="0" dirty="0">
                <a:latin typeface="Abadi" panose="020B0604020104020204" pitchFamily="34" charset="0"/>
              </a:rPr>
              <a:t>Real Time Database for Application”, International Research Journal of Engineering and Technology, </a:t>
            </a:r>
            <a:r>
              <a:rPr lang="en-IN" sz="2400" dirty="0">
                <a:latin typeface="Abadi" panose="020B0604020104020204" pitchFamily="34" charset="0"/>
              </a:rPr>
              <a:t> 06-June-2017 </a:t>
            </a:r>
          </a:p>
          <a:p>
            <a:pPr algn="just"/>
            <a:r>
              <a:rPr lang="en-IN" sz="2400" dirty="0" err="1">
                <a:latin typeface="Abadi" panose="020B0604020104020204" pitchFamily="34" charset="0"/>
              </a:rPr>
              <a:t>Tugas</a:t>
            </a:r>
            <a:r>
              <a:rPr lang="en-IN" sz="2400" dirty="0">
                <a:latin typeface="Abadi" panose="020B0604020104020204" pitchFamily="34" charset="0"/>
              </a:rPr>
              <a:t> Akhir, “</a:t>
            </a:r>
            <a:r>
              <a:rPr lang="en-US" sz="2400" dirty="0">
                <a:latin typeface="Abadi" panose="020B0604020104020204" pitchFamily="34" charset="0"/>
              </a:rPr>
              <a:t>Android Application to Search for Church Location In Yogyakarta”, </a:t>
            </a:r>
            <a:r>
              <a:rPr lang="en-US" sz="2400" dirty="0" err="1">
                <a:latin typeface="Abadi" panose="020B0604020104020204" pitchFamily="34" charset="0"/>
              </a:rPr>
              <a:t>uajy</a:t>
            </a:r>
            <a:r>
              <a:rPr lang="en-US" sz="2400" dirty="0">
                <a:latin typeface="Abadi" panose="020B0604020104020204" pitchFamily="34" charset="0"/>
              </a:rPr>
              <a:t> ejournal-23319</a:t>
            </a:r>
            <a:r>
              <a:rPr lang="en-IN" sz="2400" dirty="0">
                <a:solidFill>
                  <a:schemeClr val="tx1"/>
                </a:solidFill>
              </a:rPr>
              <a:t>,</a:t>
            </a:r>
            <a:r>
              <a:rPr lang="en-IN" sz="2400" dirty="0">
                <a:latin typeface="Abadi" panose="020B0604020104020204" pitchFamily="34" charset="0"/>
              </a:rPr>
              <a:t> 2020</a:t>
            </a:r>
          </a:p>
          <a:p>
            <a:pPr algn="just"/>
            <a:r>
              <a:rPr lang="en-IN" sz="2400" dirty="0">
                <a:latin typeface="Abadi" panose="020B0604020104020204" pitchFamily="34" charset="0"/>
              </a:rPr>
              <a:t>Divya Sharma, Hiren </a:t>
            </a:r>
            <a:r>
              <a:rPr lang="en-IN" sz="2400" dirty="0" err="1">
                <a:latin typeface="Abadi" panose="020B0604020104020204" pitchFamily="34" charset="0"/>
              </a:rPr>
              <a:t>Dand</a:t>
            </a:r>
            <a:r>
              <a:rPr lang="en-IN" sz="2400" dirty="0">
                <a:latin typeface="Abadi" panose="020B0604020104020204" pitchFamily="34" charset="0"/>
              </a:rPr>
              <a:t>, “</a:t>
            </a:r>
            <a:r>
              <a:rPr lang="en-US" sz="2400" dirty="0">
                <a:latin typeface="Abadi" panose="020B0604020104020204" pitchFamily="34" charset="0"/>
              </a:rPr>
              <a:t>Firebase as BaaS for College Android Application”</a:t>
            </a:r>
            <a:r>
              <a:rPr lang="en-IN" sz="2400" dirty="0">
                <a:latin typeface="Abadi" panose="020B0604020104020204" pitchFamily="34" charset="0"/>
              </a:rPr>
              <a:t>International Journal of Computer Applications</a:t>
            </a:r>
            <a:r>
              <a:rPr lang="en-US" sz="2400" dirty="0">
                <a:latin typeface="Abadi" panose="020B0604020104020204" pitchFamily="34" charset="0"/>
              </a:rPr>
              <a:t>, </a:t>
            </a:r>
            <a:r>
              <a:rPr lang="en-IN" sz="2400" dirty="0">
                <a:latin typeface="Abadi" panose="020B0604020104020204" pitchFamily="34" charset="0"/>
              </a:rPr>
              <a:t>20-June-2019 </a:t>
            </a:r>
          </a:p>
          <a:p>
            <a:pPr algn="just"/>
            <a:r>
              <a:rPr lang="en-US" sz="2400" dirty="0" err="1">
                <a:latin typeface="Abadi" panose="020B0604020104020204" pitchFamily="34" charset="0"/>
              </a:rPr>
              <a:t>Alsaad</a:t>
            </a:r>
            <a:r>
              <a:rPr lang="en-US" sz="2400" dirty="0">
                <a:latin typeface="Abadi" panose="020B0604020104020204" pitchFamily="34" charset="0"/>
              </a:rPr>
              <a:t>, A., Al-</a:t>
            </a:r>
            <a:r>
              <a:rPr lang="en-US" sz="2400" dirty="0" err="1">
                <a:latin typeface="Abadi" panose="020B0604020104020204" pitchFamily="34" charset="0"/>
              </a:rPr>
              <a:t>Mahrooqi</a:t>
            </a:r>
            <a:r>
              <a:rPr lang="en-US" sz="2400" dirty="0">
                <a:latin typeface="Abadi" panose="020B0604020104020204" pitchFamily="34" charset="0"/>
              </a:rPr>
              <a:t>, R., &amp; Al-Abri, M. Mobile applications for college admission information: A study of users' perspectives. International Journal of Information and Education Technology, 7(2), 120-126, 2017.</a:t>
            </a:r>
          </a:p>
          <a:p>
            <a:pPr algn="just"/>
            <a:r>
              <a:rPr lang="en-US" sz="2400" dirty="0" err="1">
                <a:latin typeface="Abadi" panose="020B0604020104020204" pitchFamily="34" charset="0"/>
              </a:rPr>
              <a:t>Kesharwani</a:t>
            </a:r>
            <a:r>
              <a:rPr lang="en-US" sz="2400" dirty="0">
                <a:latin typeface="Abadi" panose="020B0604020104020204" pitchFamily="34" charset="0"/>
              </a:rPr>
              <a:t>, A., &amp; </a:t>
            </a:r>
            <a:r>
              <a:rPr lang="en-US" sz="2400" dirty="0" err="1">
                <a:latin typeface="Abadi" panose="020B0604020104020204" pitchFamily="34" charset="0"/>
              </a:rPr>
              <a:t>Raturi</a:t>
            </a:r>
            <a:r>
              <a:rPr lang="en-US" sz="2400" dirty="0">
                <a:latin typeface="Abadi" panose="020B0604020104020204" pitchFamily="34" charset="0"/>
              </a:rPr>
              <a:t>, A. Mobile apps for college admission: A study of students' perception in India. Education and Information Technologies, 26(2), 1217-1235, 2021</a:t>
            </a:r>
          </a:p>
          <a:p>
            <a:pPr algn="just"/>
            <a:r>
              <a:rPr lang="en-IN" sz="2400" dirty="0" err="1">
                <a:latin typeface="Abadi" panose="020B0604020104020204" pitchFamily="34" charset="0"/>
              </a:rPr>
              <a:t>Chunnu</a:t>
            </a:r>
            <a:r>
              <a:rPr lang="en-IN" sz="2400" dirty="0">
                <a:latin typeface="Abadi" panose="020B0604020104020204" pitchFamily="34" charset="0"/>
              </a:rPr>
              <a:t> </a:t>
            </a:r>
            <a:r>
              <a:rPr lang="en-IN" sz="2400" dirty="0" err="1">
                <a:latin typeface="Abadi" panose="020B0604020104020204" pitchFamily="34" charset="0"/>
              </a:rPr>
              <a:t>Khawas</a:t>
            </a:r>
            <a:r>
              <a:rPr lang="en-IN" sz="2400" dirty="0">
                <a:latin typeface="Abadi" panose="020B0604020104020204" pitchFamily="34" charset="0"/>
              </a:rPr>
              <a:t>, Pritam Shah, ”</a:t>
            </a:r>
            <a:r>
              <a:rPr lang="en-US" sz="2400" dirty="0">
                <a:latin typeface="Abadi" panose="020B0604020104020204" pitchFamily="34" charset="0"/>
              </a:rPr>
              <a:t>Application of Firebase in Android App Development-A Study”, </a:t>
            </a:r>
            <a:r>
              <a:rPr lang="en-IN" sz="2400" dirty="0">
                <a:latin typeface="Abadi" panose="020B0604020104020204" pitchFamily="34" charset="0"/>
              </a:rPr>
              <a:t>International Journal of Computer Applications</a:t>
            </a:r>
            <a:r>
              <a:rPr lang="en-US" sz="2400" dirty="0">
                <a:latin typeface="Abadi" panose="020B0604020104020204" pitchFamily="34" charset="0"/>
              </a:rPr>
              <a:t>, </a:t>
            </a:r>
            <a:r>
              <a:rPr lang="en-IN" sz="2400" dirty="0">
                <a:latin typeface="Abadi" panose="020B0604020104020204" pitchFamily="34" charset="0"/>
              </a:rPr>
              <a:t>June 2018 </a:t>
            </a:r>
          </a:p>
          <a:p>
            <a:pPr algn="just"/>
            <a:r>
              <a:rPr lang="en-US" sz="2400" dirty="0">
                <a:latin typeface="Abadi" panose="020B0604020104020204" pitchFamily="34" charset="0"/>
              </a:rPr>
              <a:t>P. H. Swain and H. </a:t>
            </a:r>
            <a:r>
              <a:rPr lang="en-US" sz="2400" dirty="0" err="1">
                <a:latin typeface="Abadi" panose="020B0604020104020204" pitchFamily="34" charset="0"/>
              </a:rPr>
              <a:t>Hauska</a:t>
            </a:r>
            <a:r>
              <a:rPr lang="en-US" sz="2400" dirty="0">
                <a:latin typeface="Abadi" panose="020B0604020104020204" pitchFamily="34" charset="0"/>
              </a:rPr>
              <a:t>, "The decision tree classifier: Design and potential," in IEEE Transactions on Geoscience Electronics, vol. 15, no. 3, pp. 142-147, July 1977</a:t>
            </a:r>
            <a:endParaRPr lang="en-IN" sz="2400" dirty="0">
              <a:latin typeface="Abadi" panose="020B0604020104020204" pitchFamily="34" charset="0"/>
            </a:endParaRPr>
          </a:p>
          <a:p>
            <a:pPr algn="just"/>
            <a:endParaRPr lang="en-IN" sz="2400" dirty="0">
              <a:latin typeface="Abadi" panose="020B0604020104020204" pitchFamily="34" charset="0"/>
            </a:endParaRPr>
          </a:p>
          <a:p>
            <a:pPr algn="just"/>
            <a:endParaRPr lang="en-IN" sz="2400" b="0" dirty="0">
              <a:latin typeface="Abadi" panose="020B0604020104020204" pitchFamily="34" charset="0"/>
            </a:endParaRPr>
          </a:p>
          <a:p>
            <a:pPr algn="just"/>
            <a:endParaRPr lang="en-IN" sz="2400" b="0" dirty="0">
              <a:latin typeface="Abadi" panose="020B0604020104020204" pitchFamily="34" charset="0"/>
            </a:endParaRPr>
          </a:p>
          <a:p>
            <a:pPr algn="just"/>
            <a:endParaRPr lang="en-IN" sz="2400" b="0" kern="1200" dirty="0">
              <a:solidFill>
                <a:schemeClr val="dk1"/>
              </a:solidFill>
              <a:latin typeface="Abadi" panose="020B0604020104020204" pitchFamily="34" charset="0"/>
              <a:ea typeface="+mn-ea"/>
              <a:cs typeface="+mn-cs"/>
            </a:endParaRPr>
          </a:p>
          <a:p>
            <a:pPr algn="just"/>
            <a:endParaRPr lang="en-IN" sz="2400" b="0" dirty="0">
              <a:latin typeface="Abadi" panose="020B0604020104020204" pitchFamily="34" charset="0"/>
            </a:endParaRPr>
          </a:p>
          <a:p>
            <a:pPr algn="just"/>
            <a:endParaRPr lang="en-IN" sz="2400" b="0" dirty="0">
              <a:latin typeface="Abadi" panose="020B0604020104020204" pitchFamily="34" charset="0"/>
            </a:endParaRPr>
          </a:p>
          <a:p>
            <a:pPr algn="just"/>
            <a:endParaRPr lang="en-IN" sz="2400" b="0" dirty="0">
              <a:latin typeface="Abadi" panose="020B0604020104020204" pitchFamily="34" charset="0"/>
            </a:endParaRPr>
          </a:p>
          <a:p>
            <a:pPr algn="just"/>
            <a:endParaRPr lang="en-IN" sz="2200" dirty="0"/>
          </a:p>
        </p:txBody>
      </p:sp>
    </p:spTree>
    <p:extLst>
      <p:ext uri="{BB962C8B-B14F-4D97-AF65-F5344CB8AC3E}">
        <p14:creationId xmlns:p14="http://schemas.microsoft.com/office/powerpoint/2010/main" val="40980932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5A8A4-54FD-8E16-2940-B0E2E4D3E283}"/>
              </a:ext>
            </a:extLst>
          </p:cNvPr>
          <p:cNvSpPr>
            <a:spLocks noGrp="1"/>
          </p:cNvSpPr>
          <p:nvPr>
            <p:ph type="title"/>
          </p:nvPr>
        </p:nvSpPr>
        <p:spPr>
          <a:xfrm>
            <a:off x="1143001" y="2807456"/>
            <a:ext cx="9905998" cy="1243087"/>
          </a:xfrm>
        </p:spPr>
        <p:txBody>
          <a:bodyPr>
            <a:normAutofit/>
          </a:bodyPr>
          <a:lstStyle/>
          <a:p>
            <a:pPr algn="ctr"/>
            <a:r>
              <a:rPr lang="en-IN" sz="6600" b="1" dirty="0">
                <a:solidFill>
                  <a:srgbClr val="C00000"/>
                </a:solidFill>
              </a:rPr>
              <a:t>Thank You</a:t>
            </a:r>
          </a:p>
        </p:txBody>
      </p:sp>
    </p:spTree>
    <p:extLst>
      <p:ext uri="{BB962C8B-B14F-4D97-AF65-F5344CB8AC3E}">
        <p14:creationId xmlns:p14="http://schemas.microsoft.com/office/powerpoint/2010/main" val="4107684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3CDA-C3D7-0C3D-AD9C-E1C266DECEC2}"/>
              </a:ext>
            </a:extLst>
          </p:cNvPr>
          <p:cNvSpPr>
            <a:spLocks noGrp="1"/>
          </p:cNvSpPr>
          <p:nvPr>
            <p:ph type="title"/>
          </p:nvPr>
        </p:nvSpPr>
        <p:spPr>
          <a:xfrm>
            <a:off x="1141413" y="621165"/>
            <a:ext cx="9905998" cy="771080"/>
          </a:xfrm>
        </p:spPr>
        <p:txBody>
          <a:bodyPr>
            <a:normAutofit/>
          </a:bodyPr>
          <a:lstStyle/>
          <a:p>
            <a:pPr algn="ctr"/>
            <a:r>
              <a:rPr lang="en-IN" sz="4000" b="1" dirty="0">
                <a:solidFill>
                  <a:srgbClr val="A53010"/>
                </a:solidFill>
              </a:rPr>
              <a:t>Introduction</a:t>
            </a:r>
          </a:p>
        </p:txBody>
      </p:sp>
      <p:sp>
        <p:nvSpPr>
          <p:cNvPr id="3" name="Content Placeholder 2">
            <a:extLst>
              <a:ext uri="{FF2B5EF4-FFF2-40B4-BE49-F238E27FC236}">
                <a16:creationId xmlns:a16="http://schemas.microsoft.com/office/drawing/2014/main" id="{6D765AE5-B1F7-3279-8BAC-209459954950}"/>
              </a:ext>
            </a:extLst>
          </p:cNvPr>
          <p:cNvSpPr>
            <a:spLocks noGrp="1"/>
          </p:cNvSpPr>
          <p:nvPr>
            <p:ph idx="1"/>
          </p:nvPr>
        </p:nvSpPr>
        <p:spPr>
          <a:xfrm>
            <a:off x="1141413" y="2007680"/>
            <a:ext cx="9905998" cy="4006175"/>
          </a:xfrm>
        </p:spPr>
        <p:txBody>
          <a:bodyPr>
            <a:normAutofit fontScale="92500" lnSpcReduction="10000"/>
          </a:bodyPr>
          <a:lstStyle/>
          <a:p>
            <a:pPr algn="just"/>
            <a:r>
              <a:rPr lang="en-US" sz="2600" dirty="0" err="1"/>
              <a:t>SimpliAdmission</a:t>
            </a:r>
            <a:r>
              <a:rPr lang="en-US" sz="2600" dirty="0"/>
              <a:t> is a mobile app designed to help students find colleges based on their individual preferences and requirements.</a:t>
            </a:r>
          </a:p>
          <a:p>
            <a:pPr algn="just"/>
            <a:r>
              <a:rPr lang="en-US" sz="2600" dirty="0"/>
              <a:t>Our app provides comprehensive guidance throughout the admission process.</a:t>
            </a:r>
          </a:p>
          <a:p>
            <a:pPr algn="just"/>
            <a:r>
              <a:rPr lang="en-US" sz="2600" dirty="0"/>
              <a:t>The app features various tools, including a prediction tool, chatbot, Compare and cut-off lists, to help students make informed decisions. </a:t>
            </a:r>
          </a:p>
          <a:p>
            <a:pPr algn="just"/>
            <a:r>
              <a:rPr lang="en-US" sz="2600" dirty="0"/>
              <a:t>It provides information such as college locations, contact information, and official websites on your fingertips.</a:t>
            </a:r>
          </a:p>
          <a:p>
            <a:pPr algn="just"/>
            <a:r>
              <a:rPr lang="en-US" sz="2600" dirty="0"/>
              <a:t> </a:t>
            </a:r>
            <a:r>
              <a:rPr lang="en-US" sz="2600" dirty="0" err="1"/>
              <a:t>SimpliAdmission</a:t>
            </a:r>
            <a:r>
              <a:rPr lang="en-US" sz="2600" dirty="0"/>
              <a:t> is the ultimate companion for students seeking a stress-free college admission guidance.</a:t>
            </a:r>
          </a:p>
        </p:txBody>
      </p:sp>
    </p:spTree>
    <p:extLst>
      <p:ext uri="{BB962C8B-B14F-4D97-AF65-F5344CB8AC3E}">
        <p14:creationId xmlns:p14="http://schemas.microsoft.com/office/powerpoint/2010/main" val="784673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CF7F-9B4B-9072-AC7B-F242BC8D65E0}"/>
              </a:ext>
            </a:extLst>
          </p:cNvPr>
          <p:cNvSpPr>
            <a:spLocks noGrp="1"/>
          </p:cNvSpPr>
          <p:nvPr>
            <p:ph type="title"/>
          </p:nvPr>
        </p:nvSpPr>
        <p:spPr>
          <a:xfrm>
            <a:off x="1141413" y="530483"/>
            <a:ext cx="9905998" cy="802640"/>
          </a:xfrm>
        </p:spPr>
        <p:txBody>
          <a:bodyPr>
            <a:normAutofit/>
          </a:bodyPr>
          <a:lstStyle/>
          <a:p>
            <a:pPr algn="ctr"/>
            <a:r>
              <a:rPr lang="en-IN" sz="4000" b="1" dirty="0">
                <a:solidFill>
                  <a:srgbClr val="C00000"/>
                </a:solidFill>
              </a:rPr>
              <a:t>Problem Definition</a:t>
            </a:r>
          </a:p>
        </p:txBody>
      </p:sp>
      <p:sp>
        <p:nvSpPr>
          <p:cNvPr id="3" name="Content Placeholder 2">
            <a:extLst>
              <a:ext uri="{FF2B5EF4-FFF2-40B4-BE49-F238E27FC236}">
                <a16:creationId xmlns:a16="http://schemas.microsoft.com/office/drawing/2014/main" id="{942309C6-8958-87FB-812A-F8C5AA37761A}"/>
              </a:ext>
            </a:extLst>
          </p:cNvPr>
          <p:cNvSpPr>
            <a:spLocks noGrp="1"/>
          </p:cNvSpPr>
          <p:nvPr>
            <p:ph idx="1"/>
          </p:nvPr>
        </p:nvSpPr>
        <p:spPr>
          <a:xfrm>
            <a:off x="775551" y="1474439"/>
            <a:ext cx="10637722" cy="4747097"/>
          </a:xfrm>
        </p:spPr>
        <p:txBody>
          <a:bodyPr>
            <a:noAutofit/>
          </a:bodyPr>
          <a:lstStyle/>
          <a:p>
            <a:pPr algn="just"/>
            <a:r>
              <a:rPr lang="en-US" sz="2000" dirty="0"/>
              <a:t>One of the key problems that students face while applying to engineering colleges is the overwhelming and time-consuming search of colleges.</a:t>
            </a:r>
          </a:p>
          <a:p>
            <a:pPr algn="just"/>
            <a:r>
              <a:rPr lang="en-US" sz="2000" dirty="0"/>
              <a:t>Although official college websites offer data on colleges, it is often presented in a tabular or PDF format, making it difficult for students to search and compare different colleges.</a:t>
            </a:r>
          </a:p>
          <a:p>
            <a:pPr algn="just"/>
            <a:r>
              <a:rPr lang="en-US" sz="2000" dirty="0"/>
              <a:t>For many students living in rural areas with limited access to strong network connectivity, accessing online resources can be challenging. Our application’s provide partial offline functionality making it accessible to these students, allowing them to access college information and perform comparisons without relying on a consistent internet connection. However, some features such as the chatbot and live updates require an internet connection to function properly.</a:t>
            </a:r>
          </a:p>
          <a:p>
            <a:pPr algn="just"/>
            <a:r>
              <a:rPr lang="en-US" sz="2000" dirty="0"/>
              <a:t>Students often struggle with the process of selecting the right college as they face difficulties in identifying schools that match their academic achievements and preferences. To alleviate this problem we integrated a predictive function into the college selection process.</a:t>
            </a:r>
          </a:p>
        </p:txBody>
      </p:sp>
    </p:spTree>
    <p:extLst>
      <p:ext uri="{BB962C8B-B14F-4D97-AF65-F5344CB8AC3E}">
        <p14:creationId xmlns:p14="http://schemas.microsoft.com/office/powerpoint/2010/main" val="19173965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1C9E7-2527-5B67-35A3-262CEF2FC6A6}"/>
              </a:ext>
            </a:extLst>
          </p:cNvPr>
          <p:cNvSpPr>
            <a:spLocks noGrp="1"/>
          </p:cNvSpPr>
          <p:nvPr>
            <p:ph type="title"/>
          </p:nvPr>
        </p:nvSpPr>
        <p:spPr>
          <a:xfrm>
            <a:off x="1143001" y="508174"/>
            <a:ext cx="9905998" cy="897467"/>
          </a:xfrm>
        </p:spPr>
        <p:txBody>
          <a:bodyPr>
            <a:normAutofit/>
          </a:bodyPr>
          <a:lstStyle/>
          <a:p>
            <a:pPr algn="ctr"/>
            <a:r>
              <a:rPr lang="en-IN" sz="4000" b="1" dirty="0">
                <a:solidFill>
                  <a:srgbClr val="C00000"/>
                </a:solidFill>
              </a:rPr>
              <a:t>Background</a:t>
            </a:r>
          </a:p>
        </p:txBody>
      </p:sp>
      <p:sp>
        <p:nvSpPr>
          <p:cNvPr id="3" name="Content Placeholder 2">
            <a:extLst>
              <a:ext uri="{FF2B5EF4-FFF2-40B4-BE49-F238E27FC236}">
                <a16:creationId xmlns:a16="http://schemas.microsoft.com/office/drawing/2014/main" id="{48C6EAA0-DCE6-9160-6936-27785A3EE2FE}"/>
              </a:ext>
            </a:extLst>
          </p:cNvPr>
          <p:cNvSpPr>
            <a:spLocks noGrp="1"/>
          </p:cNvSpPr>
          <p:nvPr>
            <p:ph idx="1"/>
          </p:nvPr>
        </p:nvSpPr>
        <p:spPr>
          <a:xfrm>
            <a:off x="1143001" y="1600411"/>
            <a:ext cx="9905998" cy="5389563"/>
          </a:xfrm>
        </p:spPr>
        <p:txBody>
          <a:bodyPr>
            <a:normAutofit/>
          </a:bodyPr>
          <a:lstStyle/>
          <a:p>
            <a:r>
              <a:rPr lang="en-US" sz="2600" dirty="0"/>
              <a:t>Our app is designed to assist students interested in pursuing engineering as their higher education field.</a:t>
            </a:r>
          </a:p>
          <a:p>
            <a:r>
              <a:rPr lang="en-US" sz="2600" dirty="0"/>
              <a:t>The app is tailored towards students who have just completed their 12th grade and have given entrance exams to enroll in Engineering College.</a:t>
            </a:r>
          </a:p>
          <a:p>
            <a:r>
              <a:rPr lang="en-US" sz="2600" dirty="0"/>
              <a:t>Our app also intends to support the parents in their quest to secure admission for their children in engineering colleges.</a:t>
            </a:r>
          </a:p>
          <a:p>
            <a:r>
              <a:rPr lang="en-US" sz="2600" dirty="0"/>
              <a:t>The app could also benefit high school counselors and teachers who may recommend it to their students to simplify the college selection process and provide them with better guidance.</a:t>
            </a:r>
            <a:endParaRPr lang="en-IN" sz="2600" dirty="0"/>
          </a:p>
        </p:txBody>
      </p:sp>
    </p:spTree>
    <p:extLst>
      <p:ext uri="{BB962C8B-B14F-4D97-AF65-F5344CB8AC3E}">
        <p14:creationId xmlns:p14="http://schemas.microsoft.com/office/powerpoint/2010/main" val="26031000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0BE7-5C61-C62B-6D96-6FDAA52AD8D9}"/>
              </a:ext>
            </a:extLst>
          </p:cNvPr>
          <p:cNvSpPr>
            <a:spLocks noGrp="1"/>
          </p:cNvSpPr>
          <p:nvPr>
            <p:ph type="title"/>
          </p:nvPr>
        </p:nvSpPr>
        <p:spPr>
          <a:xfrm>
            <a:off x="1307767" y="313575"/>
            <a:ext cx="9905998" cy="802640"/>
          </a:xfrm>
        </p:spPr>
        <p:txBody>
          <a:bodyPr>
            <a:normAutofit/>
          </a:bodyPr>
          <a:lstStyle/>
          <a:p>
            <a:pPr algn="ctr"/>
            <a:r>
              <a:rPr lang="en-IN" sz="4000" b="1" dirty="0">
                <a:solidFill>
                  <a:srgbClr val="C00000"/>
                </a:solidFill>
              </a:rPr>
              <a:t>Proposed Solution</a:t>
            </a:r>
          </a:p>
        </p:txBody>
      </p:sp>
      <p:sp>
        <p:nvSpPr>
          <p:cNvPr id="3" name="Content Placeholder 2">
            <a:extLst>
              <a:ext uri="{FF2B5EF4-FFF2-40B4-BE49-F238E27FC236}">
                <a16:creationId xmlns:a16="http://schemas.microsoft.com/office/drawing/2014/main" id="{FCD58099-C03B-8C03-DA98-E772BB3D2D82}"/>
              </a:ext>
            </a:extLst>
          </p:cNvPr>
          <p:cNvSpPr>
            <a:spLocks noGrp="1"/>
          </p:cNvSpPr>
          <p:nvPr>
            <p:ph idx="1"/>
          </p:nvPr>
        </p:nvSpPr>
        <p:spPr>
          <a:xfrm>
            <a:off x="883717" y="1558049"/>
            <a:ext cx="10754099" cy="4988685"/>
          </a:xfrm>
        </p:spPr>
        <p:txBody>
          <a:bodyPr>
            <a:noAutofit/>
          </a:bodyPr>
          <a:lstStyle/>
          <a:p>
            <a:pPr algn="just"/>
            <a:r>
              <a:rPr lang="en-US" sz="2400" dirty="0"/>
              <a:t>Our app provides a simple and informative platform for users to obtain knowledge of the engineering admission process.</a:t>
            </a:r>
          </a:p>
          <a:p>
            <a:pPr algn="just"/>
            <a:r>
              <a:rPr lang="en-US" sz="2400" dirty="0"/>
              <a:t>Analogy among colleges on the basis of location, fees, branches, and other factors is available to provide a better understanding for students.</a:t>
            </a:r>
          </a:p>
          <a:p>
            <a:pPr algn="just"/>
            <a:r>
              <a:rPr lang="en-US" sz="2400" dirty="0"/>
              <a:t>Our app provides these features, eliminating the need for students to visit multiple websites in their search for college information.</a:t>
            </a:r>
          </a:p>
          <a:p>
            <a:pPr algn="just"/>
            <a:r>
              <a:rPr lang="en-US" sz="2400" dirty="0"/>
              <a:t>A chatbot feature is included in the app to provide personalized assistance and support to students as they navigate the admission process.</a:t>
            </a:r>
          </a:p>
          <a:p>
            <a:pPr algn="just"/>
            <a:r>
              <a:rPr lang="en-US" sz="2400" dirty="0"/>
              <a:t>Our app also features a prediction function that utilizes a student's CET percentile to estimate the likelihood of their admission in the  different colleges.</a:t>
            </a:r>
          </a:p>
          <a:p>
            <a:endParaRPr lang="en-IN" sz="2600" dirty="0"/>
          </a:p>
        </p:txBody>
      </p:sp>
    </p:spTree>
    <p:extLst>
      <p:ext uri="{BB962C8B-B14F-4D97-AF65-F5344CB8AC3E}">
        <p14:creationId xmlns:p14="http://schemas.microsoft.com/office/powerpoint/2010/main" val="7167223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69FB3B-F88C-2833-C00B-9B20299C826F}"/>
              </a:ext>
            </a:extLst>
          </p:cNvPr>
          <p:cNvSpPr txBox="1"/>
          <p:nvPr/>
        </p:nvSpPr>
        <p:spPr>
          <a:xfrm>
            <a:off x="3821761" y="121920"/>
            <a:ext cx="4548471" cy="707886"/>
          </a:xfrm>
          <a:prstGeom prst="rect">
            <a:avLst/>
          </a:prstGeom>
          <a:noFill/>
        </p:spPr>
        <p:txBody>
          <a:bodyPr wrap="square" rtlCol="0">
            <a:spAutoFit/>
          </a:bodyPr>
          <a:lstStyle/>
          <a:p>
            <a:pPr algn="ctr"/>
            <a:r>
              <a:rPr lang="en-IN" sz="4000" b="1" dirty="0">
                <a:solidFill>
                  <a:srgbClr val="C00000"/>
                </a:solidFill>
                <a:latin typeface="+mj-lt"/>
                <a:ea typeface="+mj-ea"/>
                <a:cs typeface="+mj-cs"/>
              </a:rPr>
              <a:t>Process Design</a:t>
            </a:r>
          </a:p>
        </p:txBody>
      </p:sp>
      <p:pic>
        <p:nvPicPr>
          <p:cNvPr id="3" name="Picture 2">
            <a:extLst>
              <a:ext uri="{FF2B5EF4-FFF2-40B4-BE49-F238E27FC236}">
                <a16:creationId xmlns:a16="http://schemas.microsoft.com/office/drawing/2014/main" id="{14859DBD-A406-0918-9401-4870CAA4C2B1}"/>
              </a:ext>
            </a:extLst>
          </p:cNvPr>
          <p:cNvPicPr>
            <a:picLocks noChangeAspect="1"/>
          </p:cNvPicPr>
          <p:nvPr/>
        </p:nvPicPr>
        <p:blipFill>
          <a:blip r:embed="rId2"/>
          <a:stretch>
            <a:fillRect/>
          </a:stretch>
        </p:blipFill>
        <p:spPr>
          <a:xfrm>
            <a:off x="2339782" y="829805"/>
            <a:ext cx="7747494" cy="5866621"/>
          </a:xfrm>
          <a:prstGeom prst="rect">
            <a:avLst/>
          </a:prstGeom>
        </p:spPr>
      </p:pic>
    </p:spTree>
    <p:extLst>
      <p:ext uri="{BB962C8B-B14F-4D97-AF65-F5344CB8AC3E}">
        <p14:creationId xmlns:p14="http://schemas.microsoft.com/office/powerpoint/2010/main" val="8363964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7648" y="1416125"/>
            <a:ext cx="4195181" cy="1200329"/>
          </a:xfrm>
          <a:prstGeom prst="rect">
            <a:avLst/>
          </a:prstGeom>
          <a:noFill/>
        </p:spPr>
        <p:txBody>
          <a:bodyPr wrap="square" rtlCol="0">
            <a:spAutoFit/>
          </a:bodyPr>
          <a:lstStyle/>
          <a:p>
            <a:pPr algn="ctr"/>
            <a:r>
              <a:rPr lang="en-US" sz="3600" b="1" dirty="0">
                <a:solidFill>
                  <a:srgbClr val="C00000"/>
                </a:solidFill>
                <a:latin typeface="+mj-lt"/>
              </a:rPr>
              <a:t>Flow Chart - Prediction</a:t>
            </a:r>
            <a:endParaRPr lang="en-IN" sz="3600" b="1" dirty="0">
              <a:latin typeface="+mj-lt"/>
            </a:endParaRPr>
          </a:p>
        </p:txBody>
      </p:sp>
      <p:pic>
        <p:nvPicPr>
          <p:cNvPr id="14" name="Picture 13">
            <a:extLst>
              <a:ext uri="{FF2B5EF4-FFF2-40B4-BE49-F238E27FC236}">
                <a16:creationId xmlns:a16="http://schemas.microsoft.com/office/drawing/2014/main" id="{1E69C12B-EE3C-CE67-84C8-5ED7DB0D1EA4}"/>
              </a:ext>
            </a:extLst>
          </p:cNvPr>
          <p:cNvPicPr>
            <a:picLocks noChangeAspect="1"/>
          </p:cNvPicPr>
          <p:nvPr/>
        </p:nvPicPr>
        <p:blipFill>
          <a:blip r:embed="rId2"/>
          <a:stretch>
            <a:fillRect/>
          </a:stretch>
        </p:blipFill>
        <p:spPr>
          <a:xfrm>
            <a:off x="4886960" y="-286264"/>
            <a:ext cx="7135595" cy="7092866"/>
          </a:xfrm>
          <a:prstGeom prst="rect">
            <a:avLst/>
          </a:prstGeom>
        </p:spPr>
      </p:pic>
    </p:spTree>
    <p:extLst>
      <p:ext uri="{BB962C8B-B14F-4D97-AF65-F5344CB8AC3E}">
        <p14:creationId xmlns:p14="http://schemas.microsoft.com/office/powerpoint/2010/main" val="151634978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69FB3B-F88C-2833-C00B-9B20299C826F}"/>
              </a:ext>
            </a:extLst>
          </p:cNvPr>
          <p:cNvSpPr txBox="1"/>
          <p:nvPr/>
        </p:nvSpPr>
        <p:spPr>
          <a:xfrm>
            <a:off x="2968417" y="126827"/>
            <a:ext cx="6659426" cy="707886"/>
          </a:xfrm>
          <a:prstGeom prst="rect">
            <a:avLst/>
          </a:prstGeom>
          <a:noFill/>
        </p:spPr>
        <p:txBody>
          <a:bodyPr wrap="square" rtlCol="0">
            <a:spAutoFit/>
          </a:bodyPr>
          <a:lstStyle/>
          <a:p>
            <a:pPr algn="ctr"/>
            <a:r>
              <a:rPr lang="en-IN" sz="4000" b="1" dirty="0">
                <a:solidFill>
                  <a:srgbClr val="C00000"/>
                </a:solidFill>
                <a:latin typeface="+mj-lt"/>
                <a:ea typeface="+mj-ea"/>
                <a:cs typeface="+mj-cs"/>
              </a:rPr>
              <a:t>Application Screenshots</a:t>
            </a:r>
          </a:p>
        </p:txBody>
      </p:sp>
      <p:pic>
        <p:nvPicPr>
          <p:cNvPr id="4" name="Picture 3">
            <a:extLst>
              <a:ext uri="{FF2B5EF4-FFF2-40B4-BE49-F238E27FC236}">
                <a16:creationId xmlns:a16="http://schemas.microsoft.com/office/drawing/2014/main" id="{63004E0F-D4A0-D2F7-FA12-C9A9CA10526E}"/>
              </a:ext>
            </a:extLst>
          </p:cNvPr>
          <p:cNvPicPr>
            <a:picLocks noChangeAspect="1"/>
          </p:cNvPicPr>
          <p:nvPr/>
        </p:nvPicPr>
        <p:blipFill>
          <a:blip r:embed="rId2"/>
          <a:stretch>
            <a:fillRect/>
          </a:stretch>
        </p:blipFill>
        <p:spPr>
          <a:xfrm>
            <a:off x="783275" y="1099967"/>
            <a:ext cx="2497806" cy="46580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20820000" rev="1200000"/>
            </a:camera>
            <a:lightRig rig="threePt" dir="t"/>
          </a:scene3d>
          <a:sp3d contourW="6350" prstMaterial="matte">
            <a:bevelT w="101600" h="101600"/>
            <a:contourClr>
              <a:srgbClr val="969696"/>
            </a:contourClr>
          </a:sp3d>
        </p:spPr>
      </p:pic>
      <p:pic>
        <p:nvPicPr>
          <p:cNvPr id="7" name="Picture 6">
            <a:extLst>
              <a:ext uri="{FF2B5EF4-FFF2-40B4-BE49-F238E27FC236}">
                <a16:creationId xmlns:a16="http://schemas.microsoft.com/office/drawing/2014/main" id="{3FE6ED32-391A-FB0E-D5DA-844226CA8843}"/>
              </a:ext>
            </a:extLst>
          </p:cNvPr>
          <p:cNvPicPr>
            <a:picLocks noChangeAspect="1"/>
          </p:cNvPicPr>
          <p:nvPr/>
        </p:nvPicPr>
        <p:blipFill>
          <a:blip r:embed="rId3"/>
          <a:stretch>
            <a:fillRect/>
          </a:stretch>
        </p:blipFill>
        <p:spPr>
          <a:xfrm>
            <a:off x="6345324" y="834713"/>
            <a:ext cx="2521819" cy="46580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a:extLst>
              <a:ext uri="{FF2B5EF4-FFF2-40B4-BE49-F238E27FC236}">
                <a16:creationId xmlns:a16="http://schemas.microsoft.com/office/drawing/2014/main" id="{5565CCDD-377B-B780-3EE8-46F318800186}"/>
              </a:ext>
            </a:extLst>
          </p:cNvPr>
          <p:cNvPicPr>
            <a:picLocks noChangeAspect="1"/>
          </p:cNvPicPr>
          <p:nvPr/>
        </p:nvPicPr>
        <p:blipFill>
          <a:blip r:embed="rId4"/>
          <a:stretch>
            <a:fillRect/>
          </a:stretch>
        </p:blipFill>
        <p:spPr>
          <a:xfrm>
            <a:off x="4041781" y="1719399"/>
            <a:ext cx="2521820" cy="4658066"/>
          </a:xfrm>
          <a:prstGeom prst="roundRect">
            <a:avLst>
              <a:gd name="adj" fmla="val 16667"/>
            </a:avLst>
          </a:prstGeom>
          <a:ln>
            <a:noFill/>
          </a:ln>
          <a:effectLst>
            <a:outerShdw blurRad="152400" dir="900000" sy="98000" kx="110000" ky="200000" algn="tl" rotWithShape="0">
              <a:srgbClr val="000000">
                <a:alpha val="30000"/>
              </a:srgbClr>
            </a:outerShdw>
          </a:effectLst>
          <a:scene3d>
            <a:camera prst="perspectiveRelaxed" fov="2700000">
              <a:rot lat="19800000" lon="20820000" rev="1200000"/>
            </a:camera>
            <a:lightRig rig="threePt" dir="t"/>
          </a:scene3d>
          <a:sp3d contourW="6350" prstMaterial="matte">
            <a:bevelT w="101600" h="101600"/>
            <a:contourClr>
              <a:srgbClr val="969696"/>
            </a:contourClr>
          </a:sp3d>
        </p:spPr>
      </p:pic>
      <p:pic>
        <p:nvPicPr>
          <p:cNvPr id="11" name="Picture 10">
            <a:extLst>
              <a:ext uri="{FF2B5EF4-FFF2-40B4-BE49-F238E27FC236}">
                <a16:creationId xmlns:a16="http://schemas.microsoft.com/office/drawing/2014/main" id="{778F4A3C-C465-4F7C-5727-11688032C249}"/>
              </a:ext>
            </a:extLst>
          </p:cNvPr>
          <p:cNvPicPr>
            <a:picLocks noChangeAspect="1"/>
          </p:cNvPicPr>
          <p:nvPr/>
        </p:nvPicPr>
        <p:blipFill>
          <a:blip r:embed="rId5"/>
          <a:stretch>
            <a:fillRect/>
          </a:stretch>
        </p:blipFill>
        <p:spPr>
          <a:xfrm>
            <a:off x="9183004" y="1719399"/>
            <a:ext cx="2521819" cy="46580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20812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4"/>
                                        </p:tgtEl>
                                      </p:cBhvr>
                                    </p:animEffect>
                                    <p:animScale>
                                      <p:cBhvr>
                                        <p:cTn id="12" dur="250" autoRev="1" fill="hold"/>
                                        <p:tgtEl>
                                          <p:spTgt spid="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9"/>
                                        </p:tgtEl>
                                      </p:cBhvr>
                                    </p:animEffect>
                                    <p:animScale>
                                      <p:cBhvr>
                                        <p:cTn id="17" dur="250" autoRev="1" fill="hold"/>
                                        <p:tgtEl>
                                          <p:spTgt spid="9"/>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7"/>
                                        </p:tgtEl>
                                      </p:cBhvr>
                                    </p:animEffect>
                                    <p:animScale>
                                      <p:cBhvr>
                                        <p:cTn id="22" dur="250" autoRev="1" fill="hold"/>
                                        <p:tgtEl>
                                          <p:spTgt spid="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11"/>
                                        </p:tgtEl>
                                      </p:cBhvr>
                                    </p:animEffect>
                                    <p:animScale>
                                      <p:cBhvr>
                                        <p:cTn id="2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B47377-C773-0D3F-3A09-C8C166EB13A7}"/>
              </a:ext>
            </a:extLst>
          </p:cNvPr>
          <p:cNvSpPr txBox="1"/>
          <p:nvPr/>
        </p:nvSpPr>
        <p:spPr>
          <a:xfrm>
            <a:off x="2968417" y="118589"/>
            <a:ext cx="6659426" cy="707886"/>
          </a:xfrm>
          <a:prstGeom prst="rect">
            <a:avLst/>
          </a:prstGeom>
          <a:noFill/>
        </p:spPr>
        <p:txBody>
          <a:bodyPr wrap="square" rtlCol="0">
            <a:spAutoFit/>
          </a:bodyPr>
          <a:lstStyle/>
          <a:p>
            <a:pPr algn="ctr"/>
            <a:r>
              <a:rPr lang="en-IN" sz="4000" b="1" dirty="0">
                <a:solidFill>
                  <a:srgbClr val="C00000"/>
                </a:solidFill>
                <a:latin typeface="+mj-lt"/>
                <a:ea typeface="+mj-ea"/>
                <a:cs typeface="+mj-cs"/>
              </a:rPr>
              <a:t>Application Screenshots</a:t>
            </a:r>
          </a:p>
        </p:txBody>
      </p:sp>
      <p:pic>
        <p:nvPicPr>
          <p:cNvPr id="8" name="Picture 7">
            <a:extLst>
              <a:ext uri="{FF2B5EF4-FFF2-40B4-BE49-F238E27FC236}">
                <a16:creationId xmlns:a16="http://schemas.microsoft.com/office/drawing/2014/main" id="{B0429E38-851F-12F2-F7E1-DC2DB07FD3F3}"/>
              </a:ext>
            </a:extLst>
          </p:cNvPr>
          <p:cNvPicPr>
            <a:picLocks noChangeAspect="1"/>
          </p:cNvPicPr>
          <p:nvPr/>
        </p:nvPicPr>
        <p:blipFill>
          <a:blip r:embed="rId2"/>
          <a:stretch>
            <a:fillRect/>
          </a:stretch>
        </p:blipFill>
        <p:spPr>
          <a:xfrm>
            <a:off x="750329" y="1046422"/>
            <a:ext cx="2612621" cy="47651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20820000" rev="1200000"/>
            </a:camera>
            <a:lightRig rig="threePt" dir="t"/>
          </a:scene3d>
          <a:sp3d contourW="6350" prstMaterial="matte">
            <a:bevelT w="101600" h="101600"/>
            <a:contourClr>
              <a:srgbClr val="969696"/>
            </a:contourClr>
          </a:sp3d>
        </p:spPr>
      </p:pic>
      <p:pic>
        <p:nvPicPr>
          <p:cNvPr id="10" name="Picture 9">
            <a:extLst>
              <a:ext uri="{FF2B5EF4-FFF2-40B4-BE49-F238E27FC236}">
                <a16:creationId xmlns:a16="http://schemas.microsoft.com/office/drawing/2014/main" id="{54C98CAD-70D6-B0FE-618D-87FED1D73DE6}"/>
              </a:ext>
            </a:extLst>
          </p:cNvPr>
          <p:cNvPicPr>
            <a:picLocks noChangeAspect="1"/>
          </p:cNvPicPr>
          <p:nvPr/>
        </p:nvPicPr>
        <p:blipFill>
          <a:blip r:embed="rId3"/>
          <a:stretch>
            <a:fillRect/>
          </a:stretch>
        </p:blipFill>
        <p:spPr>
          <a:xfrm>
            <a:off x="6403243" y="660942"/>
            <a:ext cx="2612622" cy="47651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a:extLst>
              <a:ext uri="{FF2B5EF4-FFF2-40B4-BE49-F238E27FC236}">
                <a16:creationId xmlns:a16="http://schemas.microsoft.com/office/drawing/2014/main" id="{9C868409-5E4A-649F-2FE9-B620C9F101CF}"/>
              </a:ext>
            </a:extLst>
          </p:cNvPr>
          <p:cNvPicPr>
            <a:picLocks noChangeAspect="1"/>
          </p:cNvPicPr>
          <p:nvPr/>
        </p:nvPicPr>
        <p:blipFill>
          <a:blip r:embed="rId4"/>
          <a:stretch>
            <a:fillRect/>
          </a:stretch>
        </p:blipFill>
        <p:spPr>
          <a:xfrm>
            <a:off x="9283792" y="1652402"/>
            <a:ext cx="2521819" cy="476515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4" name="Picture 13">
            <a:extLst>
              <a:ext uri="{FF2B5EF4-FFF2-40B4-BE49-F238E27FC236}">
                <a16:creationId xmlns:a16="http://schemas.microsoft.com/office/drawing/2014/main" id="{F6C89C26-92D4-C15B-D18C-B906F734117B}"/>
              </a:ext>
            </a:extLst>
          </p:cNvPr>
          <p:cNvPicPr>
            <a:picLocks noChangeAspect="1"/>
          </p:cNvPicPr>
          <p:nvPr/>
        </p:nvPicPr>
        <p:blipFill>
          <a:blip r:embed="rId5"/>
          <a:stretch>
            <a:fillRect/>
          </a:stretch>
        </p:blipFill>
        <p:spPr>
          <a:xfrm>
            <a:off x="4127230" y="1536552"/>
            <a:ext cx="2521819" cy="499685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fov="2700000">
              <a:rot lat="19800000" lon="20820000" rev="120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2658450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0"/>
                                        </p:tgtEl>
                                      </p:cBhvr>
                                    </p:animEffect>
                                    <p:animScale>
                                      <p:cBhvr>
                                        <p:cTn id="22" dur="250" autoRev="1" fill="hold"/>
                                        <p:tgtEl>
                                          <p:spTgt spid="1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12"/>
                                        </p:tgtEl>
                                      </p:cBhvr>
                                    </p:animEffect>
                                    <p:animScale>
                                      <p:cBhvr>
                                        <p:cTn id="2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1B8520-39D0-4E39-88E2-3CE8E9A6E44A}">
  <ds:schemaRefs>
    <ds:schemaRef ds:uri="http://schemas.microsoft.com/office/2006/documentManagement/types"/>
    <ds:schemaRef ds:uri="http://schemas.openxmlformats.org/package/2006/metadata/core-properties"/>
    <ds:schemaRef ds:uri="http://purl.org/dc/terms/"/>
    <ds:schemaRef ds:uri="http://purl.org/dc/dcmitype/"/>
    <ds:schemaRef ds:uri="http://www.w3.org/XML/1998/namespace"/>
    <ds:schemaRef ds:uri="http://schemas.microsoft.com/office/2006/metadata/properties"/>
    <ds:schemaRef ds:uri="http://schemas.microsoft.com/office/infopath/2007/PartnerControls"/>
    <ds:schemaRef ds:uri="71af3243-3dd4-4a8d-8c0d-dd76da1f02a5"/>
    <ds:schemaRef ds:uri="16c05727-aa75-4e4a-9b5f-8a80a1165891"/>
    <ds:schemaRef ds:uri="http://purl.org/dc/elements/1.1/"/>
  </ds:schemaRefs>
</ds:datastoreItem>
</file>

<file path=customXml/itemProps2.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017D31-E675-491F-B600-F06278E25D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2127</TotalTime>
  <Words>1578</Words>
  <Application>Microsoft Office PowerPoint</Application>
  <PresentationFormat>Widescreen</PresentationFormat>
  <Paragraphs>111</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Abadi</vt:lpstr>
      <vt:lpstr>Arial</vt:lpstr>
      <vt:lpstr>Calibri</vt:lpstr>
      <vt:lpstr>New Rom</vt:lpstr>
      <vt:lpstr>Roboto</vt:lpstr>
      <vt:lpstr>Times New Roman</vt:lpstr>
      <vt:lpstr>Wingdings 3</vt:lpstr>
      <vt:lpstr>Wisp</vt:lpstr>
      <vt:lpstr>SimpliAdmission</vt:lpstr>
      <vt:lpstr>Introduction</vt:lpstr>
      <vt:lpstr>Problem Definition</vt:lpstr>
      <vt:lpstr>Background</vt:lpstr>
      <vt:lpstr>Proposed Solution</vt:lpstr>
      <vt:lpstr>PowerPoint Presentation</vt:lpstr>
      <vt:lpstr>PowerPoint Presentation</vt:lpstr>
      <vt:lpstr>PowerPoint Presentation</vt:lpstr>
      <vt:lpstr>PowerPoint Presentation</vt:lpstr>
      <vt:lpstr>Feasibility</vt:lpstr>
      <vt:lpstr>Review of literature</vt:lpstr>
      <vt:lpstr>Review of literature</vt:lpstr>
      <vt:lpstr>PowerPoint Presentation</vt:lpstr>
      <vt:lpstr>Project Schedule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SimpliAdmission</dc:title>
  <dc:creator>Sahil Waradkar</dc:creator>
  <cp:lastModifiedBy>Sahil Waradkar</cp:lastModifiedBy>
  <cp:revision>101</cp:revision>
  <dcterms:created xsi:type="dcterms:W3CDTF">2022-06-29T17:14:16Z</dcterms:created>
  <dcterms:modified xsi:type="dcterms:W3CDTF">2023-04-28T14:57:24Z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